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1"/>
  </p:notesMasterIdLst>
  <p:handoutMasterIdLst>
    <p:handoutMasterId r:id="rId232"/>
  </p:handoutMasterIdLst>
  <p:sldIdLst>
    <p:sldId id="258" r:id="rId2"/>
    <p:sldId id="736" r:id="rId3"/>
    <p:sldId id="737" r:id="rId4"/>
    <p:sldId id="738" r:id="rId5"/>
    <p:sldId id="739" r:id="rId6"/>
    <p:sldId id="740" r:id="rId7"/>
    <p:sldId id="741" r:id="rId8"/>
    <p:sldId id="742" r:id="rId9"/>
    <p:sldId id="743" r:id="rId10"/>
    <p:sldId id="744" r:id="rId11"/>
    <p:sldId id="745" r:id="rId12"/>
    <p:sldId id="746" r:id="rId13"/>
    <p:sldId id="747" r:id="rId14"/>
    <p:sldId id="748" r:id="rId15"/>
    <p:sldId id="749" r:id="rId16"/>
    <p:sldId id="750" r:id="rId17"/>
    <p:sldId id="751" r:id="rId18"/>
    <p:sldId id="752" r:id="rId19"/>
    <p:sldId id="753" r:id="rId20"/>
    <p:sldId id="754" r:id="rId21"/>
    <p:sldId id="755" r:id="rId22"/>
    <p:sldId id="756" r:id="rId23"/>
    <p:sldId id="757" r:id="rId24"/>
    <p:sldId id="758" r:id="rId25"/>
    <p:sldId id="759" r:id="rId26"/>
    <p:sldId id="760" r:id="rId27"/>
    <p:sldId id="761" r:id="rId28"/>
    <p:sldId id="762" r:id="rId29"/>
    <p:sldId id="763" r:id="rId30"/>
    <p:sldId id="764" r:id="rId31"/>
    <p:sldId id="765" r:id="rId32"/>
    <p:sldId id="766" r:id="rId33"/>
    <p:sldId id="767" r:id="rId34"/>
    <p:sldId id="768" r:id="rId35"/>
    <p:sldId id="769" r:id="rId36"/>
    <p:sldId id="770" r:id="rId37"/>
    <p:sldId id="771" r:id="rId38"/>
    <p:sldId id="772" r:id="rId39"/>
    <p:sldId id="773" r:id="rId40"/>
    <p:sldId id="774" r:id="rId41"/>
    <p:sldId id="775" r:id="rId42"/>
    <p:sldId id="776" r:id="rId43"/>
    <p:sldId id="777" r:id="rId44"/>
    <p:sldId id="778" r:id="rId45"/>
    <p:sldId id="779" r:id="rId46"/>
    <p:sldId id="780" r:id="rId47"/>
    <p:sldId id="781" r:id="rId48"/>
    <p:sldId id="782" r:id="rId49"/>
    <p:sldId id="783" r:id="rId50"/>
    <p:sldId id="784" r:id="rId51"/>
    <p:sldId id="785" r:id="rId52"/>
    <p:sldId id="786" r:id="rId53"/>
    <p:sldId id="787" r:id="rId54"/>
    <p:sldId id="788" r:id="rId55"/>
    <p:sldId id="789" r:id="rId56"/>
    <p:sldId id="364" r:id="rId57"/>
    <p:sldId id="790" r:id="rId58"/>
    <p:sldId id="791" r:id="rId59"/>
    <p:sldId id="792" r:id="rId60"/>
    <p:sldId id="793" r:id="rId61"/>
    <p:sldId id="794" r:id="rId62"/>
    <p:sldId id="795" r:id="rId63"/>
    <p:sldId id="796" r:id="rId64"/>
    <p:sldId id="797" r:id="rId65"/>
    <p:sldId id="798" r:id="rId66"/>
    <p:sldId id="799" r:id="rId67"/>
    <p:sldId id="404" r:id="rId68"/>
    <p:sldId id="607" r:id="rId69"/>
    <p:sldId id="608" r:id="rId70"/>
    <p:sldId id="609" r:id="rId71"/>
    <p:sldId id="610" r:id="rId72"/>
    <p:sldId id="611" r:id="rId73"/>
    <p:sldId id="612" r:id="rId74"/>
    <p:sldId id="613" r:id="rId75"/>
    <p:sldId id="614" r:id="rId76"/>
    <p:sldId id="615" r:id="rId77"/>
    <p:sldId id="616" r:id="rId78"/>
    <p:sldId id="617" r:id="rId79"/>
    <p:sldId id="618" r:id="rId80"/>
    <p:sldId id="619" r:id="rId81"/>
    <p:sldId id="620" r:id="rId82"/>
    <p:sldId id="621" r:id="rId83"/>
    <p:sldId id="482" r:id="rId84"/>
    <p:sldId id="511" r:id="rId85"/>
    <p:sldId id="622" r:id="rId86"/>
    <p:sldId id="623" r:id="rId87"/>
    <p:sldId id="624" r:id="rId88"/>
    <p:sldId id="625" r:id="rId89"/>
    <p:sldId id="626" r:id="rId90"/>
    <p:sldId id="627" r:id="rId91"/>
    <p:sldId id="628" r:id="rId92"/>
    <p:sldId id="629" r:id="rId93"/>
    <p:sldId id="630" r:id="rId94"/>
    <p:sldId id="631" r:id="rId95"/>
    <p:sldId id="632" r:id="rId96"/>
    <p:sldId id="633" r:id="rId97"/>
    <p:sldId id="634" r:id="rId98"/>
    <p:sldId id="635" r:id="rId99"/>
    <p:sldId id="636" r:id="rId100"/>
    <p:sldId id="637" r:id="rId101"/>
    <p:sldId id="638" r:id="rId102"/>
    <p:sldId id="639" r:id="rId103"/>
    <p:sldId id="640" r:id="rId104"/>
    <p:sldId id="641" r:id="rId105"/>
    <p:sldId id="642" r:id="rId106"/>
    <p:sldId id="391" r:id="rId107"/>
    <p:sldId id="392" r:id="rId108"/>
    <p:sldId id="393" r:id="rId109"/>
    <p:sldId id="394" r:id="rId110"/>
    <p:sldId id="395" r:id="rId111"/>
    <p:sldId id="396" r:id="rId112"/>
    <p:sldId id="398" r:id="rId113"/>
    <p:sldId id="397" r:id="rId114"/>
    <p:sldId id="643" r:id="rId115"/>
    <p:sldId id="383" r:id="rId116"/>
    <p:sldId id="389" r:id="rId117"/>
    <p:sldId id="379" r:id="rId118"/>
    <p:sldId id="380" r:id="rId119"/>
    <p:sldId id="385" r:id="rId120"/>
    <p:sldId id="386" r:id="rId121"/>
    <p:sldId id="384" r:id="rId122"/>
    <p:sldId id="388" r:id="rId123"/>
    <p:sldId id="382" r:id="rId124"/>
    <p:sldId id="656" r:id="rId125"/>
    <p:sldId id="657" r:id="rId126"/>
    <p:sldId id="660" r:id="rId127"/>
    <p:sldId id="659" r:id="rId128"/>
    <p:sldId id="658" r:id="rId129"/>
    <p:sldId id="661" r:id="rId130"/>
    <p:sldId id="662" r:id="rId131"/>
    <p:sldId id="644" r:id="rId132"/>
    <p:sldId id="646" r:id="rId133"/>
    <p:sldId id="651" r:id="rId134"/>
    <p:sldId id="663" r:id="rId135"/>
    <p:sldId id="664" r:id="rId136"/>
    <p:sldId id="665" r:id="rId137"/>
    <p:sldId id="652" r:id="rId138"/>
    <p:sldId id="653" r:id="rId139"/>
    <p:sldId id="667" r:id="rId140"/>
    <p:sldId id="650" r:id="rId141"/>
    <p:sldId id="669" r:id="rId142"/>
    <p:sldId id="675" r:id="rId143"/>
    <p:sldId id="676" r:id="rId144"/>
    <p:sldId id="677" r:id="rId145"/>
    <p:sldId id="678" r:id="rId146"/>
    <p:sldId id="681" r:id="rId147"/>
    <p:sldId id="670" r:id="rId148"/>
    <p:sldId id="679" r:id="rId149"/>
    <p:sldId id="682" r:id="rId150"/>
    <p:sldId id="680" r:id="rId151"/>
    <p:sldId id="683" r:id="rId152"/>
    <p:sldId id="692" r:id="rId153"/>
    <p:sldId id="693" r:id="rId154"/>
    <p:sldId id="685" r:id="rId155"/>
    <p:sldId id="694" r:id="rId156"/>
    <p:sldId id="695" r:id="rId157"/>
    <p:sldId id="672" r:id="rId158"/>
    <p:sldId id="689" r:id="rId159"/>
    <p:sldId id="687" r:id="rId160"/>
    <p:sldId id="696" r:id="rId161"/>
    <p:sldId id="697" r:id="rId162"/>
    <p:sldId id="684" r:id="rId163"/>
    <p:sldId id="698" r:id="rId164"/>
    <p:sldId id="699" r:id="rId165"/>
    <p:sldId id="800" r:id="rId166"/>
    <p:sldId id="801" r:id="rId167"/>
    <p:sldId id="802" r:id="rId168"/>
    <p:sldId id="806" r:id="rId169"/>
    <p:sldId id="807" r:id="rId170"/>
    <p:sldId id="808" r:id="rId171"/>
    <p:sldId id="809" r:id="rId172"/>
    <p:sldId id="810" r:id="rId173"/>
    <p:sldId id="811" r:id="rId174"/>
    <p:sldId id="832" r:id="rId175"/>
    <p:sldId id="833" r:id="rId176"/>
    <p:sldId id="834" r:id="rId177"/>
    <p:sldId id="835" r:id="rId178"/>
    <p:sldId id="836" r:id="rId179"/>
    <p:sldId id="837" r:id="rId180"/>
    <p:sldId id="812" r:id="rId181"/>
    <p:sldId id="813" r:id="rId182"/>
    <p:sldId id="814" r:id="rId183"/>
    <p:sldId id="815" r:id="rId184"/>
    <p:sldId id="816" r:id="rId185"/>
    <p:sldId id="817" r:id="rId186"/>
    <p:sldId id="818" r:id="rId187"/>
    <p:sldId id="819" r:id="rId188"/>
    <p:sldId id="820" r:id="rId189"/>
    <p:sldId id="821" r:id="rId190"/>
    <p:sldId id="822" r:id="rId191"/>
    <p:sldId id="823" r:id="rId192"/>
    <p:sldId id="824" r:id="rId193"/>
    <p:sldId id="825" r:id="rId194"/>
    <p:sldId id="826" r:id="rId195"/>
    <p:sldId id="827" r:id="rId196"/>
    <p:sldId id="828" r:id="rId197"/>
    <p:sldId id="829" r:id="rId198"/>
    <p:sldId id="830" r:id="rId199"/>
    <p:sldId id="831" r:id="rId200"/>
    <p:sldId id="701" r:id="rId201"/>
    <p:sldId id="702" r:id="rId202"/>
    <p:sldId id="703" r:id="rId203"/>
    <p:sldId id="704" r:id="rId204"/>
    <p:sldId id="705" r:id="rId205"/>
    <p:sldId id="706" r:id="rId206"/>
    <p:sldId id="713" r:id="rId207"/>
    <p:sldId id="712" r:id="rId208"/>
    <p:sldId id="716" r:id="rId209"/>
    <p:sldId id="673" r:id="rId210"/>
    <p:sldId id="707" r:id="rId211"/>
    <p:sldId id="674" r:id="rId212"/>
    <p:sldId id="711" r:id="rId213"/>
    <p:sldId id="708" r:id="rId214"/>
    <p:sldId id="709" r:id="rId215"/>
    <p:sldId id="710" r:id="rId216"/>
    <p:sldId id="715" r:id="rId217"/>
    <p:sldId id="714" r:id="rId218"/>
    <p:sldId id="725" r:id="rId219"/>
    <p:sldId id="727" r:id="rId220"/>
    <p:sldId id="728" r:id="rId221"/>
    <p:sldId id="720" r:id="rId222"/>
    <p:sldId id="721" r:id="rId223"/>
    <p:sldId id="722" r:id="rId224"/>
    <p:sldId id="729" r:id="rId225"/>
    <p:sldId id="730" r:id="rId226"/>
    <p:sldId id="731" r:id="rId227"/>
    <p:sldId id="734" r:id="rId228"/>
    <p:sldId id="732" r:id="rId229"/>
    <p:sldId id="735" r:id="rId23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43"/>
    <p:restoredTop sz="86772"/>
  </p:normalViewPr>
  <p:slideViewPr>
    <p:cSldViewPr snapToGrid="0" snapToObjects="1" showGuides="1">
      <p:cViewPr>
        <p:scale>
          <a:sx n="120" d="100"/>
          <a:sy n="120" d="100"/>
        </p:scale>
        <p:origin x="-678" y="-24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tableStyles" Target="tableStyles.xml"/><Relationship Id="rId26" Type="http://schemas.openxmlformats.org/officeDocument/2006/relationships/slide" Target="slides/slide25.xml"/><Relationship Id="rId231" Type="http://schemas.openxmlformats.org/officeDocument/2006/relationships/notesMaster" Target="notesMasters/notesMaster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handoutMaster" Target="handoutMasters/handout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presProps" Target="pres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theme" Target="theme/theme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E46B7F7C-FCD2-4242-962F-5C1EAB086F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1BCB3C81-4E9F-B74A-9EB4-59EAF55C62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2D0ED7-7949-EF43-8CB0-EECB9843993A}" type="datetimeFigureOut">
              <a:rPr kumimoji="1" lang="ko-KR" altLang="en-US" smtClean="0"/>
              <a:t>2019-08-07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15C50BE3-42A7-AC43-8408-F700C3E762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4BB63B33-1C48-8048-9D27-A310944418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F0699-81E4-0741-BED7-DD1E53B159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80772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DF628-715E-5845-851D-3DBB08BBA417}" type="datetimeFigureOut">
              <a:rPr kumimoji="1" lang="ko-KR" altLang="en-US" smtClean="0"/>
              <a:t>2019-08-07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41C08-C631-9145-B62C-14BEAD5E8D2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6553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629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100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0503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106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1969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8899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75955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2304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53524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114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07976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99496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3983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3867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165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13239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170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05353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174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08114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180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06594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200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79600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60949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072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1768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5695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0506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7879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56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8742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67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164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84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5803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93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944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374538" y="5040689"/>
            <a:ext cx="8369300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8600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>
            <a:lvl1pPr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468000" y="404664"/>
            <a:ext cx="8207250" cy="593958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algn="l">
              <a:defRPr sz="1800" b="1" i="0" spc="-7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페이지 제목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sz="quarter" idx="18"/>
          </p:nvPr>
        </p:nvSpPr>
        <p:spPr>
          <a:xfrm>
            <a:off x="468000" y="1115886"/>
            <a:ext cx="8208163" cy="4068000"/>
          </a:xfrm>
          <a:prstGeom prst="rect">
            <a:avLst/>
          </a:prstGeom>
        </p:spPr>
        <p:txBody>
          <a:bodyPr lIns="0">
            <a:normAutofit/>
          </a:bodyPr>
          <a:lstStyle>
            <a:lvl1pPr marL="81000" indent="-135000">
              <a:lnSpc>
                <a:spcPct val="100000"/>
              </a:lnSpc>
              <a:buFont typeface="+mj-lt"/>
              <a:buAutoNum type="arabicPeriod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13500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243000" indent="-81000">
              <a:lnSpc>
                <a:spcPct val="100000"/>
              </a:lnSpc>
              <a:buFont typeface="Arial" pitchFamily="34" charset="0"/>
              <a:buChar char="•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243000" indent="0">
              <a:lnSpc>
                <a:spcPct val="100000"/>
              </a:lnSpc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479588" indent="-81000">
              <a:lnSpc>
                <a:spcPct val="100000"/>
              </a:lnSpc>
              <a:buFont typeface="맑은 고딕" pitchFamily="50" charset="-127"/>
              <a:buChar char="–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/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28650" y="839680"/>
            <a:ext cx="78867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570" y="2122488"/>
            <a:ext cx="1195425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8650" y="6518166"/>
            <a:ext cx="1574904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093388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917300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093388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917300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650" y="642100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cxnSp>
        <p:nvCxnSpPr>
          <p:cNvPr id="14" name="직선 연결선[R] 13"/>
          <p:cNvCxnSpPr/>
          <p:nvPr userDrawn="1"/>
        </p:nvCxnSpPr>
        <p:spPr>
          <a:xfrm>
            <a:off x="334763" y="6421005"/>
            <a:ext cx="84744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42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tiff"/><Relationship Id="rId5" Type="http://schemas.openxmlformats.org/officeDocument/2006/relationships/image" Target="../media/image42.tiff"/><Relationship Id="rId4" Type="http://schemas.openxmlformats.org/officeDocument/2006/relationships/image" Target="../media/image41.tiff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bwessay.tistory.com/90" TargetMode="External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hyperlink" Target="https://thebook.io/006796/ch01/02/01_01/" TargetMode="Externa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mp.org/2.10/ko/gimp-images-in.html" TargetMode="External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mp.org/2.10/ko/gimp-images-in.html" TargetMode="External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hyperlink" Target="https://www.howtogeek.com/130826/how-to-fix-a-stuck-pixel-on-an-lcd-monitor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imp.org/2.10/ko/gimp-images-in.html" TargetMode="Externa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mage-net.org/search?q=dog" TargetMode="Externa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hyperlink" Target="https://www.slideshare.net/leeseungeun/cnn-vgg-72164295" TargetMode="Externa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hyperlink" Target="https://www.slideshare.net/leeseungeun/cnn-vgg-72164295" TargetMode="Externa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suser06e0c5/convolutional-neural-networks-135496264" TargetMode="External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jupyter.readthedocs.io/en/latest/architecture/how_jupyter_ipython_work.html" TargetMode="Externa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hyperlink" Target="https://www.datacamp.com/community/tutorials/tutorial-jupyter-notebook" TargetMode="Externa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hyperlink" Target="https://nholmber.github.io/2018/09/google-colab/" TargetMode="Externa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hyperlink" Target="https://nholmber.github.io/2018/09/google-colab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iff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tiff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tiff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tiff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1.png"/><Relationship Id="rId5" Type="http://schemas.openxmlformats.org/officeDocument/2006/relationships/image" Target="../media/image88.png"/><Relationship Id="rId10" Type="http://schemas.openxmlformats.org/officeDocument/2006/relationships/image" Target="../media/image640.png"/><Relationship Id="rId4" Type="http://schemas.openxmlformats.org/officeDocument/2006/relationships/image" Target="../media/image87.png"/><Relationship Id="rId9" Type="http://schemas.openxmlformats.org/officeDocument/2006/relationships/image" Target="../media/image630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tiff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tiff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tiff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tiff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tiff"/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tiff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gif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hyperlink" Target="https://azati.com/image-detection-recognition-and-classification-with-machine-learning/" TargetMode="External"/><Relationship Id="rId2" Type="http://schemas.openxmlformats.org/officeDocument/2006/relationships/image" Target="../media/image104.tiff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monlounge.com/discussion/c9975025c9ff473c8f9ed2c4b1c3ea6a" TargetMode="External"/><Relationship Id="rId2" Type="http://schemas.openxmlformats.org/officeDocument/2006/relationships/image" Target="../media/image105.tiff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nikasa1889/the-modern-history-of-object-recognition-infographic-aea18517c318" TargetMode="External"/><Relationship Id="rId2" Type="http://schemas.openxmlformats.org/officeDocument/2006/relationships/image" Target="../media/image107.tiff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tiff"/><Relationship Id="rId2" Type="http://schemas.openxmlformats.org/officeDocument/2006/relationships/hyperlink" Target="https://www.hackerearth.com/blog/machine-learning/object-detection-for-self-driving-cars/" TargetMode="Externa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tiff"/><Relationship Id="rId2" Type="http://schemas.openxmlformats.org/officeDocument/2006/relationships/hyperlink" Target="https://pjreddie.com/darknet/yolo/" TargetMode="Externa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tiff"/><Relationship Id="rId2" Type="http://schemas.openxmlformats.org/officeDocument/2006/relationships/hyperlink" Target="https://towardsdatascience.com/yolo-you-only-look-once-real-time-object-detection-explained-492dc9230006" TargetMode="Externa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tiff"/><Relationship Id="rId2" Type="http://schemas.openxmlformats.org/officeDocument/2006/relationships/hyperlink" Target="https://medium.com/@jonathan_hui/real-time-object-detection-with-yolo-yolov2-28b1b93e2088" TargetMode="Externa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tiff"/><Relationship Id="rId2" Type="http://schemas.openxmlformats.org/officeDocument/2006/relationships/hyperlink" Target="https://medium.com/@jonathan_hui/real-time-object-detection-with-yolo-yolov2-28b1b93e2088" TargetMode="Externa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tiff"/><Relationship Id="rId2" Type="http://schemas.openxmlformats.org/officeDocument/2006/relationships/image" Target="../media/image117.tiff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tiff"/><Relationship Id="rId2" Type="http://schemas.openxmlformats.org/officeDocument/2006/relationships/hyperlink" Target="https://github.com/tzutalin/labelImg" TargetMode="Externa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tiff"/><Relationship Id="rId2" Type="http://schemas.openxmlformats.org/officeDocument/2006/relationships/hyperlink" Target="https://www.hackerearth.com/blog/machine-learning/object-detection-for-self-driving-cars/" TargetMode="Externa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tiff"/><Relationship Id="rId2" Type="http://schemas.openxmlformats.org/officeDocument/2006/relationships/hyperlink" Target="https://www.hackerearth.com/blog/machine-learning/object-detection-for-self-driving-cars/" TargetMode="Externa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tiff"/><Relationship Id="rId2" Type="http://schemas.openxmlformats.org/officeDocument/2006/relationships/hyperlink" Target="https://www.hackerearth.com/blog/machine-learning/object-detection-for-self-driving-cars/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tiff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tiff"/><Relationship Id="rId2" Type="http://schemas.openxmlformats.org/officeDocument/2006/relationships/hyperlink" Target="https://arxiv.org/pdf/1512.02325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://www.youtube.com/watch?v=tYxkIOTdeu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YxkIOTdeu8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://www.youtube.com/watch?v=V2MMyk7bdW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embed/V2MMyk7bdWY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hyperlink" Target="https://www.youtube.com/embed/V2MMyk7bdWY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86366" y="3268326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4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</a:t>
            </a:r>
            <a:r>
              <a:rPr lang="ko-KR" altLang="en-US" sz="4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입문</a:t>
            </a:r>
            <a:endParaRPr lang="en-US" altLang="ko-KR" sz="4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5" name="텍스트 개체 틀 8"/>
          <p:cNvSpPr txBox="1">
            <a:spLocks/>
          </p:cNvSpPr>
          <p:nvPr/>
        </p:nvSpPr>
        <p:spPr>
          <a:xfrm>
            <a:off x="496019" y="6088785"/>
            <a:ext cx="4786439" cy="243864"/>
          </a:xfrm>
          <a:prstGeom prst="rect">
            <a:avLst/>
          </a:prstGeom>
        </p:spPr>
        <p:txBody>
          <a:bodyPr lIns="0" tIns="46800">
            <a:no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JTBC Regular" pitchFamily="2" charset="-127"/>
                <a:ea typeface="JTBC Regular" pitchFamily="2" charset="-127"/>
                <a:cs typeface="+mn-cs"/>
                <a:sym typeface="Apple SD 산돌고딕 Neo 옅은체"/>
              </a:defRPr>
            </a:lvl1pPr>
            <a:lvl2pPr marL="4572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9144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13716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18288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187516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218769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250022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281275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l"/>
            <a:r>
              <a:rPr lang="ko-KR" altLang="en-US" sz="2400" kern="0">
                <a:latin typeface="NanumSquare" charset="-127"/>
                <a:ea typeface="NanumSquare" charset="-127"/>
                <a:cs typeface="NanumSquare" charset="-127"/>
              </a:rPr>
              <a:t>임도형</a:t>
            </a:r>
            <a:r>
              <a:rPr lang="en-US" altLang="ko-KR" sz="2400" kern="0" dirty="0">
                <a:latin typeface="NanumSquare" charset="-127"/>
                <a:ea typeface="NanumSquare" charset="-127"/>
                <a:cs typeface="NanumSquare" charset="-127"/>
              </a:rPr>
              <a:t>, dh-rim@hanmail.net</a:t>
            </a:r>
            <a:endParaRPr lang="ko-KR" altLang="en-US" sz="2400" kern="0">
              <a:latin typeface="NanumSquare" charset="-127"/>
              <a:ea typeface="NanumSquare" charset="-127"/>
              <a:cs typeface="NanumSquare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8484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6257459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예 </a:t>
            </a: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-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구글 데이터 센터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2152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제어값을 입력으로 하고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PUE</a:t>
            </a:r>
            <a:r>
              <a:rPr kumimoji="1" lang="ko-KR" altLang="en-US"/>
              <a:t>*를 출력으로 하여 학습</a:t>
            </a:r>
            <a:endParaRPr kumimoji="1" lang="en-US" altLang="ko-KR"/>
          </a:p>
          <a:p>
            <a:r>
              <a:rPr kumimoji="1" lang="ko-KR" altLang="en-US"/>
              <a:t>실제 데이터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 </a:t>
            </a:r>
            <a:r>
              <a:rPr kumimoji="1" lang="ko-KR" altLang="en-US"/>
              <a:t>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299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9300" y="2877921"/>
            <a:ext cx="4520349" cy="23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텍스트 상자 5"/>
          <p:cNvSpPr txBox="1"/>
          <p:nvPr/>
        </p:nvSpPr>
        <p:spPr>
          <a:xfrm>
            <a:off x="887593" y="5829402"/>
            <a:ext cx="3684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/>
              <a:t>*</a:t>
            </a:r>
            <a:r>
              <a:rPr kumimoji="1" lang="en-US" altLang="ko-KR" sz="1200"/>
              <a:t>PUE(Power Usage Effectiveness) : </a:t>
            </a:r>
            <a:r>
              <a:rPr kumimoji="1" lang="ko-KR" altLang="en-US" sz="1200"/>
              <a:t>에너지 사용 효율도</a:t>
            </a:r>
          </a:p>
        </p:txBody>
      </p:sp>
    </p:spTree>
    <p:extLst>
      <p:ext uri="{BB962C8B-B14F-4D97-AF65-F5344CB8AC3E}">
        <p14:creationId xmlns:p14="http://schemas.microsoft.com/office/powerpoint/2010/main" val="66533487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305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96227" y="1680708"/>
            <a:ext cx="5846563" cy="44117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9110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예측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311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2974" y="2274534"/>
            <a:ext cx="6445300" cy="3466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92031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제어값과 </a:t>
            </a:r>
            <a:r>
              <a:rPr kumimoji="1" lang="en-US" altLang="ko-KR"/>
              <a:t>PUE</a:t>
            </a:r>
            <a:r>
              <a:rPr kumimoji="1" lang="ko-KR" altLang="en-US"/>
              <a:t>의 관계를 학습</a:t>
            </a:r>
            <a:endParaRPr kumimoji="1" lang="en-US" altLang="ko-KR"/>
          </a:p>
          <a:p>
            <a:r>
              <a:rPr kumimoji="1" lang="ko-KR" altLang="en-US"/>
              <a:t>임의의 제어값에 대한 </a:t>
            </a:r>
            <a:r>
              <a:rPr kumimoji="1" lang="en-US" altLang="ko-KR"/>
              <a:t>PUE</a:t>
            </a:r>
            <a:r>
              <a:rPr kumimoji="1" lang="ko-KR" altLang="en-US"/>
              <a:t>를 알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학습된 </a:t>
            </a:r>
            <a:r>
              <a:rPr kumimoji="1" lang="en-US" altLang="ko-KR"/>
              <a:t>DNN</a:t>
            </a:r>
            <a:r>
              <a:rPr kumimoji="1" lang="ko-KR" altLang="en-US"/>
              <a:t>은 시뮬레이터로 사용할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학습된 </a:t>
            </a:r>
            <a:r>
              <a:rPr kumimoji="1" lang="en-US" altLang="ko-KR"/>
              <a:t>DNN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640621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임의의 제어값에 대한 </a:t>
            </a:r>
            <a:r>
              <a:rPr kumimoji="1" lang="en-US" altLang="ko-KR"/>
              <a:t>PUE</a:t>
            </a:r>
            <a:r>
              <a:rPr kumimoji="1" lang="ko-KR" altLang="en-US"/>
              <a:t>를 미리 알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다양한 입력에 대한 뮬레이션으로</a:t>
            </a:r>
            <a:r>
              <a:rPr kumimoji="1" lang="en-US" altLang="ko-KR"/>
              <a:t>,</a:t>
            </a:r>
            <a:r>
              <a:rPr kumimoji="1" lang="ko-KR" altLang="en-US"/>
              <a:t> 최선의 </a:t>
            </a:r>
            <a:r>
              <a:rPr kumimoji="1" lang="en-US" altLang="ko-KR"/>
              <a:t>PUE</a:t>
            </a:r>
            <a:r>
              <a:rPr kumimoji="1" lang="ko-KR" altLang="en-US"/>
              <a:t>를 찾을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시뮬레이션이 가능하면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73069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기술 용어들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4378482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/>
          </a:p>
          <a:p>
            <a:r>
              <a:rPr kumimoji="1" lang="en-US" altLang="ko-KR" b="1"/>
              <a:t>MSE</a:t>
            </a:r>
            <a:r>
              <a:rPr kumimoji="1" lang="en-US" altLang="ko-KR"/>
              <a:t>(Mean Squared Error)</a:t>
            </a:r>
          </a:p>
          <a:p>
            <a:r>
              <a:rPr kumimoji="1" lang="en-US" altLang="ko-KR" b="1"/>
              <a:t>CE</a:t>
            </a:r>
            <a:r>
              <a:rPr kumimoji="1" lang="en-US" altLang="ko-KR"/>
              <a:t>(Cross Entropy)</a:t>
            </a:r>
          </a:p>
          <a:p>
            <a:r>
              <a:rPr kumimoji="1" lang="en-US" altLang="ko-KR" b="1"/>
              <a:t>KL-Divergence</a:t>
            </a:r>
          </a:p>
          <a:p>
            <a:r>
              <a:rPr kumimoji="1" lang="en-US" altLang="ko-KR"/>
              <a:t>MLE(Maximum Likelihood Estimation)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Cost Function</a:t>
            </a:r>
            <a:r>
              <a:rPr kumimoji="1" lang="ko-KR" altLang="en-US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54281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오차에 대하여 </a:t>
            </a:r>
            <a:r>
              <a:rPr kumimoji="1" lang="en-US" altLang="ko-KR"/>
              <a:t>w</a:t>
            </a:r>
            <a:r>
              <a:rPr kumimoji="1" lang="ko-KR" altLang="en-US"/>
              <a:t>를 업데이트 시키는 알고리즘들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en-US" altLang="ko-KR"/>
              <a:t>GD(Gradient Descent)</a:t>
            </a:r>
          </a:p>
          <a:p>
            <a:r>
              <a:rPr kumimoji="1" lang="en-US" altLang="ko-KR"/>
              <a:t>Batch GD</a:t>
            </a:r>
          </a:p>
          <a:p>
            <a:r>
              <a:rPr kumimoji="1" lang="en-US" altLang="ko-KR" b="1"/>
              <a:t>Mini-Batch GD</a:t>
            </a:r>
          </a:p>
          <a:p>
            <a:r>
              <a:rPr kumimoji="1" lang="en-US" altLang="ko-KR" b="1"/>
              <a:t>SGD</a:t>
            </a:r>
            <a:r>
              <a:rPr kumimoji="1" lang="en-US" altLang="ko-KR"/>
              <a:t>(Stochastic GD)</a:t>
            </a:r>
          </a:p>
          <a:p>
            <a:r>
              <a:rPr kumimoji="1" lang="en-US" altLang="ko-KR"/>
              <a:t>Momentum</a:t>
            </a:r>
          </a:p>
          <a:p>
            <a:r>
              <a:rPr kumimoji="1" lang="en-US" altLang="ko-KR" err="1"/>
              <a:t>AdaGrad</a:t>
            </a:r>
            <a:endParaRPr kumimoji="1" lang="en-US" altLang="ko-KR"/>
          </a:p>
          <a:p>
            <a:r>
              <a:rPr kumimoji="1" lang="en-US" altLang="ko-KR" err="1"/>
              <a:t>AdaDelta</a:t>
            </a:r>
            <a:endParaRPr kumimoji="1" lang="en-US" altLang="ko-KR"/>
          </a:p>
          <a:p>
            <a:r>
              <a:rPr kumimoji="1" lang="en-US" altLang="ko-KR"/>
              <a:t>Adam</a:t>
            </a:r>
          </a:p>
          <a:p>
            <a:r>
              <a:rPr kumimoji="1" lang="en-US" altLang="ko-KR" err="1"/>
              <a:t>RMSprop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Optimizer</a:t>
            </a:r>
            <a:r>
              <a:rPr kumimoji="1" lang="ko-KR" altLang="en-US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977636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err="1"/>
              <a:t>DropOut</a:t>
            </a:r>
            <a:endParaRPr kumimoji="1" lang="en-US" altLang="ko-KR"/>
          </a:p>
          <a:p>
            <a:r>
              <a:rPr kumimoji="1" lang="en-US" altLang="ko-KR" b="1"/>
              <a:t>BN</a:t>
            </a:r>
            <a:r>
              <a:rPr kumimoji="1" lang="en-US" altLang="ko-KR"/>
              <a:t>(Batch Normalization)</a:t>
            </a:r>
          </a:p>
          <a:p>
            <a:r>
              <a:rPr kumimoji="1" lang="en-US" altLang="ko-KR"/>
              <a:t>Regularization</a:t>
            </a:r>
          </a:p>
          <a:p>
            <a:endParaRPr kumimoji="1" lang="en-US" altLang="ko-KR"/>
          </a:p>
          <a:p>
            <a:r>
              <a:rPr kumimoji="1" lang="en-US" altLang="ko-KR"/>
              <a:t>Data Augmentation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Overfitting</a:t>
            </a:r>
            <a:r>
              <a:rPr kumimoji="1" lang="ko-KR" altLang="en-US"/>
              <a:t> 방지법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227" y="3726425"/>
            <a:ext cx="2463328" cy="246332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en.wikipedia.org</a:t>
            </a:r>
            <a:r>
              <a:rPr lang="en" sz="600"/>
              <a:t>/wiki/Overfitting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904" y="4195627"/>
            <a:ext cx="2809842" cy="190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9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7"/>
          <p:cNvSpPr txBox="1"/>
          <p:nvPr/>
        </p:nvSpPr>
        <p:spPr>
          <a:xfrm>
            <a:off x="4031439" y="457680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567378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sigmoid ( = logistics)</a:t>
            </a:r>
          </a:p>
          <a:p>
            <a:endParaRPr kumimoji="1" lang="en-US" altLang="ko-KR"/>
          </a:p>
          <a:p>
            <a:r>
              <a:rPr kumimoji="1" lang="en-US" altLang="ko-KR" err="1"/>
              <a:t>Tanh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 b="1" err="1"/>
              <a:t>ReLU</a:t>
            </a:r>
            <a:endParaRPr kumimoji="1" lang="en-US" altLang="ko-KR" b="1"/>
          </a:p>
          <a:p>
            <a:endParaRPr kumimoji="1" lang="en-US" altLang="ko-KR"/>
          </a:p>
          <a:p>
            <a:r>
              <a:rPr kumimoji="1" lang="en-US" altLang="ko-KR"/>
              <a:t>Leaky </a:t>
            </a:r>
            <a:r>
              <a:rPr kumimoji="1" lang="en-US" altLang="ko-KR" err="1"/>
              <a:t>ReLU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활성화 함수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stats.stackexchange.com</a:t>
            </a:r>
            <a:r>
              <a:rPr lang="en" sz="600"/>
              <a:t>/questions/115258/comprehensive-list-of-activation-functions-in-neural-networks-with-pros-cons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94" y="5062667"/>
            <a:ext cx="1108587" cy="7248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45" y="3367191"/>
            <a:ext cx="3900539" cy="1814362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7158943" y="384479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7152" y="2024115"/>
            <a:ext cx="994848" cy="6810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0469" y="2770668"/>
            <a:ext cx="994944" cy="6748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0469" y="3555214"/>
            <a:ext cx="1052623" cy="7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4878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가중치가 변경되는 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618" y="1923151"/>
            <a:ext cx="3652175" cy="376038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www.quora.com</a:t>
            </a:r>
            <a:r>
              <a:rPr lang="en" sz="600"/>
              <a:t>/In-an-artificial-neural-network-algorithm-what-happens-if-my-learning-rate-is-wrong-too-high-or-too-low</a:t>
            </a:r>
          </a:p>
        </p:txBody>
      </p:sp>
    </p:spTree>
    <p:extLst>
      <p:ext uri="{BB962C8B-B14F-4D97-AF65-F5344CB8AC3E}">
        <p14:creationId xmlns:p14="http://schemas.microsoft.com/office/powerpoint/2010/main" val="182496483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activation function</a:t>
            </a:r>
            <a:r>
              <a:rPr kumimoji="1" lang="ko-KR" altLang="en-US"/>
              <a:t>중의 하나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최종 출력층에 사용되며</a:t>
            </a:r>
            <a:r>
              <a:rPr kumimoji="1" lang="en-US" altLang="ko-KR"/>
              <a:t>,</a:t>
            </a:r>
            <a:r>
              <a:rPr kumimoji="1" lang="ko-KR" altLang="en-US"/>
              <a:t> 여러개의 출력 노드의 합 중에 비중의 값으로 나타낸다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확률 처럼 표현된다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err="1"/>
              <a:t>SoftMax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www.jianshu.com</a:t>
            </a:r>
            <a:r>
              <a:rPr lang="en" sz="600"/>
              <a:t>/p/cad5567aeb58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137" y="3405500"/>
            <a:ext cx="2796663" cy="24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3299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함수가 학습될 바를 정의한 비용함수의 값이 최소로 하기 위해 가중치를 업데이트 하기 위한 알고리즘</a:t>
            </a:r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Gradient Descent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[R] 5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smtClean="0"/>
              <a:t>경사</a:t>
            </a:r>
            <a:endParaRPr kumimoji="1" lang="ko-KR" altLang="en-US" sz="1400"/>
          </a:p>
        </p:txBody>
      </p:sp>
      <p:sp>
        <p:nvSpPr>
          <p:cNvPr id="8" name="타원 7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4911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출력된 값과 원하는 값과의 차이를 가지고 그 전의 </a:t>
            </a:r>
            <a:r>
              <a:rPr kumimoji="1" lang="en-US" altLang="ko-KR"/>
              <a:t>w</a:t>
            </a:r>
            <a:r>
              <a:rPr kumimoji="1" lang="ko-KR" altLang="en-US"/>
              <a:t> 값들을 변경하는 알고리즘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뒤에서부터 그 오차의 값이 전파된다는 이름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실제 변경되는 값의 크기는 </a:t>
            </a:r>
            <a:r>
              <a:rPr kumimoji="1" lang="en-US" altLang="ko-KR"/>
              <a:t>GD</a:t>
            </a:r>
            <a:r>
              <a:rPr kumimoji="1" lang="ko-KR" altLang="en-US"/>
              <a:t>로 결정됨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BackPropagation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627522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CNN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049380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Convolution filter</a:t>
            </a:r>
            <a:r>
              <a:rPr kumimoji="1" lang="ko-KR" altLang="en-US"/>
              <a:t>와 </a:t>
            </a:r>
            <a:r>
              <a:rPr kumimoji="1" lang="en-US" altLang="ko-KR"/>
              <a:t>pooling</a:t>
            </a:r>
            <a:r>
              <a:rPr kumimoji="1" lang="ko-KR" altLang="en-US"/>
              <a:t>을 반복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이후 일반 </a:t>
            </a:r>
            <a:r>
              <a:rPr kumimoji="1" lang="en-US" altLang="ko-KR"/>
              <a:t>DNN</a:t>
            </a:r>
            <a:r>
              <a:rPr kumimoji="1" lang="ko-KR" altLang="en-US"/>
              <a:t>에 적용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CNN(Convolutional NN)</a:t>
            </a:r>
            <a:r>
              <a:rPr kumimoji="1" lang="ko-KR" altLang="en-US"/>
              <a:t>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4" y="3807361"/>
            <a:ext cx="8355388" cy="2150987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https://sites.google.com/site/nttrungmtwiki/home/it/deep-learning/convolution-neural-network/understanding-convolutional-neural-networks-for-nlp</a:t>
            </a:r>
          </a:p>
        </p:txBody>
      </p:sp>
    </p:spTree>
    <p:extLst>
      <p:ext uri="{BB962C8B-B14F-4D97-AF65-F5344CB8AC3E}">
        <p14:creationId xmlns:p14="http://schemas.microsoft.com/office/powerpoint/2010/main" val="204562683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/>
              <a:t>사람눈에는 특정 모양에 반응하는 신경세포들이 있다.</a:t>
            </a:r>
            <a:endParaRPr lang="en-US" altLang="ko-KR"/>
          </a:p>
          <a:p>
            <a:pPr lvl="0">
              <a:spcBef>
                <a:spcPts val="0"/>
              </a:spcBef>
              <a:buNone/>
            </a:pPr>
            <a:endParaRPr lang="en" altLang="ko-KR"/>
          </a:p>
          <a:p>
            <a:pPr lvl="0">
              <a:spcBef>
                <a:spcPts val="0"/>
              </a:spcBef>
              <a:buNone/>
            </a:pPr>
            <a:r>
              <a:rPr lang="en" altLang="ko-KR"/>
              <a:t>이를 구현한 가장 간단한 방법이 convolution filter이다.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7815" y="3317373"/>
            <a:ext cx="4330095" cy="31369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https://developer.apple.com/library/content/documentation/Performance/Conceptual/vImage/ConvolutionOperations/ConvolutionOperations.html</a:t>
            </a:r>
          </a:p>
        </p:txBody>
      </p:sp>
    </p:spTree>
    <p:extLst>
      <p:ext uri="{BB962C8B-B14F-4D97-AF65-F5344CB8AC3E}">
        <p14:creationId xmlns:p14="http://schemas.microsoft.com/office/powerpoint/2010/main" val="187688036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/>
              <a:t>필터 모양의 자극이 있으면 그 결과가 최대가 된다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r>
              <a:rPr lang="ko-KR" altLang="en-US"/>
              <a:t>필터 모양이 있는 지 찾아낸다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</a:t>
            </a:r>
            <a:r>
              <a:rPr kumimoji="1" lang="ko-KR" altLang="en-US"/>
              <a:t>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199" y="3243934"/>
            <a:ext cx="6963601" cy="29086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http://www.kdnuggets.com/2016/08/brohrer-convolutional-neural-networks-explanation.html</a:t>
            </a:r>
          </a:p>
        </p:txBody>
      </p:sp>
    </p:spTree>
    <p:extLst>
      <p:ext uri="{BB962C8B-B14F-4D97-AF65-F5344CB8AC3E}">
        <p14:creationId xmlns:p14="http://schemas.microsoft.com/office/powerpoint/2010/main" val="148155055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/>
              <a:t>필터 적용 시의 이동 칸 수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r>
              <a:rPr lang="ko-KR" altLang="en-US"/>
              <a:t>보통은 </a:t>
            </a:r>
            <a:r>
              <a:rPr lang="en-US" altLang="ko-KR"/>
              <a:t>1.</a:t>
            </a:r>
            <a:r>
              <a:rPr lang="ko-KR" altLang="en-US"/>
              <a:t> </a:t>
            </a:r>
            <a:endParaRPr lang="en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Stride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08" y="4140128"/>
            <a:ext cx="6382289" cy="1369935"/>
          </a:xfrm>
          <a:prstGeom prst="rect">
            <a:avLst/>
          </a:prstGeom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http://cs231n.github.io/convolutional-networks/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2054942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stride 1</a:t>
            </a:r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4453923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stride 2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3240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47"/>
          <p:cNvSpPr txBox="1"/>
          <p:nvPr/>
        </p:nvSpPr>
        <p:spPr>
          <a:xfrm>
            <a:off x="4439196" y="4582127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0025750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/>
              <a:t>필터 특성상 이미지가 작아지는 것을 방지하기 위해 원 이미지를 키우는 것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Padding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http://blog.csdn.net/tianzhaixing2013/article/details/64922396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335" y="3667432"/>
            <a:ext cx="2367925" cy="239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3500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Max Pooling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398" y="2777817"/>
            <a:ext cx="4330700" cy="18923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https://cambridgespark.com/content/tutorials/convolutional-neural-networks-with-keras/index.html</a:t>
            </a:r>
          </a:p>
        </p:txBody>
      </p:sp>
    </p:spTree>
    <p:extLst>
      <p:ext uri="{BB962C8B-B14F-4D97-AF65-F5344CB8AC3E}">
        <p14:creationId xmlns:p14="http://schemas.microsoft.com/office/powerpoint/2010/main" val="192600837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convolution</a:t>
            </a:r>
            <a:r>
              <a:rPr kumimoji="1" lang="ko-KR" altLang="en-US"/>
              <a:t> 필터와</a:t>
            </a:r>
            <a:r>
              <a:rPr kumimoji="1" lang="en-US" altLang="ko-KR"/>
              <a:t> pooling</a:t>
            </a:r>
            <a:r>
              <a:rPr kumimoji="1" lang="ko-KR" altLang="en-US"/>
              <a:t>이 반복하여 </a:t>
            </a:r>
            <a:r>
              <a:rPr kumimoji="1" lang="en-US" altLang="ko-KR"/>
              <a:t>feature </a:t>
            </a:r>
            <a:r>
              <a:rPr kumimoji="1" lang="ko-KR" altLang="en-US"/>
              <a:t>추출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이후 일반 </a:t>
            </a:r>
            <a:r>
              <a:rPr kumimoji="1" lang="en-US" altLang="ko-KR"/>
              <a:t>DNN</a:t>
            </a:r>
            <a:r>
              <a:rPr kumimoji="1" lang="ko-KR" altLang="en-US"/>
              <a:t>로 분류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특징 추출과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932723"/>
            <a:ext cx="7112000" cy="3213100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http://parse.ele.tue.nl/education/cluster2</a:t>
            </a:r>
          </a:p>
        </p:txBody>
      </p:sp>
    </p:spTree>
    <p:extLst>
      <p:ext uri="{BB962C8B-B14F-4D97-AF65-F5344CB8AC3E}">
        <p14:creationId xmlns:p14="http://schemas.microsoft.com/office/powerpoint/2010/main" val="2669469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이미지 처리에 뛰어남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이미지 외의 것에도 좋은 성능을 보임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 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286454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데이터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34591139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영상은 픽셀로 구성됨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영상과 픽셀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35" y="2931738"/>
            <a:ext cx="7493330" cy="2524384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https://bwessay.tistory.com/90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67770729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회색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밝기의 값 </a:t>
            </a:r>
            <a:r>
              <a:rPr kumimoji="1" lang="en-US" altLang="ko-KR"/>
              <a:t>1</a:t>
            </a:r>
            <a:r>
              <a:rPr kumimoji="1" lang="ko-KR" altLang="en-US"/>
              <a:t>개로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18"/>
          <p:cNvSpPr txBox="1"/>
          <p:nvPr/>
        </p:nvSpPr>
        <p:spPr>
          <a:xfrm>
            <a:off x="6258297" y="651816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altLang="ko-KR" sz="800">
                <a:hlinkClick r:id="rId2"/>
              </a:rPr>
              <a:t>https://thebook.io/006796/ch01/02/01_01/</a:t>
            </a:r>
            <a:endParaRPr lang="en" sz="6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2644666"/>
            <a:ext cx="63373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5618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회색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밝기의 값 </a:t>
            </a:r>
            <a:r>
              <a:rPr kumimoji="1" lang="en-US" altLang="ko-KR"/>
              <a:t>1</a:t>
            </a:r>
            <a:r>
              <a:rPr kumimoji="1" lang="ko-KR" altLang="en-US"/>
              <a:t>개로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304872"/>
            <a:ext cx="4267200" cy="2120900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https://docs.gimp.org/2.10/ko/gimp-images-in.html</a:t>
            </a:r>
            <a:r>
              <a:rPr lang="ko-KR" altLang="en-US" sz="800"/>
              <a:t> 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9513777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칼라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</a:t>
            </a:r>
            <a:r>
              <a:rPr kumimoji="1" lang="en-US" altLang="ko-KR"/>
              <a:t>3</a:t>
            </a:r>
            <a:r>
              <a:rPr kumimoji="1" lang="ko-KR" altLang="en-US"/>
              <a:t>개의 색깔</a:t>
            </a:r>
            <a:r>
              <a:rPr kumimoji="1" lang="en-US" altLang="ko-KR"/>
              <a:t> Red, Green, Blue</a:t>
            </a:r>
            <a:r>
              <a:rPr kumimoji="1" lang="ko-KR" altLang="en-US"/>
              <a:t>을 표시한 </a:t>
            </a:r>
            <a:r>
              <a:rPr kumimoji="1" lang="en-US" altLang="ko-KR"/>
              <a:t>3</a:t>
            </a:r>
            <a:r>
              <a:rPr kumimoji="1" lang="ko-KR" altLang="en-US"/>
              <a:t>개의 값으로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0" y="3345708"/>
            <a:ext cx="3975100" cy="25654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https://docs.gimp.org/2.10/ko/gimp-images-in.html</a:t>
            </a:r>
            <a:r>
              <a:rPr lang="ko-KR" altLang="en-US" sz="800"/>
              <a:t> 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76627237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가로 세로로 배열된 픽셀의 값을 숫자로 표시한 데이터</a:t>
            </a:r>
            <a:endParaRPr kumimoji="1" lang="en-US" altLang="ko-KR"/>
          </a:p>
          <a:p>
            <a:r>
              <a:rPr kumimoji="1" lang="ko-KR" altLang="en-US"/>
              <a:t>단지 숫자들이다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모니터에서는 픽셀의 값에 따라 밝기 혹은 색깔로 표시하여 보여준다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18"/>
          <p:cNvSpPr txBox="1"/>
          <p:nvPr/>
        </p:nvSpPr>
        <p:spPr>
          <a:xfrm>
            <a:off x="5225143" y="6146976"/>
            <a:ext cx="3749037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2"/>
              </a:rPr>
              <a:t>https://www.howtogeek.com/130826/how-to-fix-a-stuck-pixel-on-an-lcd-monitor/</a:t>
            </a:r>
            <a:endParaRPr lang="en" sz="6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613" y="3659554"/>
            <a:ext cx="3434773" cy="223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21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4012588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47"/>
          <p:cNvSpPr txBox="1"/>
          <p:nvPr/>
        </p:nvSpPr>
        <p:spPr>
          <a:xfrm>
            <a:off x="3524993" y="459541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90588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bitmap</a:t>
            </a:r>
            <a:r>
              <a:rPr kumimoji="1" lang="ko-KR" altLang="en-US"/>
              <a:t>은 </a:t>
            </a:r>
            <a:r>
              <a:rPr kumimoji="1" lang="en-US" altLang="ko-KR"/>
              <a:t>pixel</a:t>
            </a:r>
            <a:r>
              <a:rPr kumimoji="1" lang="ko-KR" altLang="en-US"/>
              <a:t> 값 그대로 저장</a:t>
            </a:r>
            <a:endParaRPr kumimoji="1" lang="en-US" altLang="ko-KR"/>
          </a:p>
          <a:p>
            <a:r>
              <a:rPr kumimoji="1" lang="en-US" altLang="ko-KR"/>
              <a:t>gif, jpeg, png</a:t>
            </a:r>
            <a:r>
              <a:rPr kumimoji="1" lang="ko-KR" altLang="en-US"/>
              <a:t> 등은 압축하여 저장한 것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파일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2"/>
              </a:rPr>
              <a:t>https://docs.gimp.org/2.10/ko/gimp-images-in.html</a:t>
            </a:r>
            <a:r>
              <a:rPr lang="ko-KR" altLang="en-US" sz="800"/>
              <a:t> 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0190674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99299605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대상을 미리 정해진 클래스</a:t>
            </a:r>
            <a:r>
              <a:rPr kumimoji="1" lang="en-US" altLang="ko-KR"/>
              <a:t>(class)</a:t>
            </a:r>
            <a:r>
              <a:rPr kumimoji="1" lang="ko-KR" altLang="en-US"/>
              <a:t>로 분류하는 작업</a:t>
            </a:r>
            <a:endParaRPr kumimoji="1" lang="en-US" altLang="ko-KR"/>
          </a:p>
          <a:p>
            <a:r>
              <a:rPr kumimoji="1" lang="ko-KR" altLang="en-US"/>
              <a:t>영상의 경우 해당 영상이 무엇인지 인식하는 작업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</a:t>
            </a:r>
            <a:r>
              <a:rPr kumimoji="1" lang="en-US" altLang="ko-KR"/>
              <a:t>(Classification)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94CD0B2-887F-BF43-A48E-559AD21C3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024" y="3193696"/>
            <a:ext cx="2954782" cy="23296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17FE19E-36C3-C14E-BAA5-859C2B5DA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87" y="3527662"/>
            <a:ext cx="3519463" cy="1834530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xmlns="" id="{42EE64EE-B518-2248-B455-FB478577C5E4}"/>
              </a:ext>
            </a:extLst>
          </p:cNvPr>
          <p:cNvSpPr txBox="1"/>
          <p:nvPr/>
        </p:nvSpPr>
        <p:spPr>
          <a:xfrm>
            <a:off x="4811355" y="5765927"/>
            <a:ext cx="3243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>
                <a:ea typeface="나눔고딕" panose="020D0604000000000000"/>
              </a:rPr>
              <a:t>https://www.pyimagesearch.com/pyimagesearch-gurus/?src=post-deep-learning-libs</a:t>
            </a:r>
            <a:endParaRPr kumimoji="1" lang="ko-KR" altLang="en-US" sz="1000">
              <a:ea typeface="나눔고딕" panose="020D060400000000000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xmlns="" id="{63A03122-D3AD-7E42-93ED-047D4821AB84}"/>
              </a:ext>
            </a:extLst>
          </p:cNvPr>
          <p:cNvSpPr txBox="1"/>
          <p:nvPr/>
        </p:nvSpPr>
        <p:spPr>
          <a:xfrm>
            <a:off x="1151985" y="5765927"/>
            <a:ext cx="3463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/>
              <a:t>https://</a:t>
            </a:r>
            <a:r>
              <a:rPr kumimoji="1" lang="en" altLang="ko-KR" sz="1000" err="1"/>
              <a:t>www.mathworks.com</a:t>
            </a:r>
            <a:r>
              <a:rPr kumimoji="1" lang="en" altLang="ko-KR" sz="1000"/>
              <a:t>/solutions/deep-learning/convolutional-neural-</a:t>
            </a:r>
            <a:r>
              <a:rPr kumimoji="1" lang="en" altLang="ko-KR" sz="1000" err="1"/>
              <a:t>network.html</a:t>
            </a:r>
            <a:endParaRPr kumimoji="1"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44332470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일반적인 사물의 영상의 데이터셋</a:t>
            </a:r>
            <a:endParaRPr kumimoji="1" lang="en-US" altLang="ko-KR"/>
          </a:p>
          <a:p>
            <a:r>
              <a:rPr kumimoji="1" lang="en-US" altLang="ko-KR"/>
              <a:t>1000</a:t>
            </a:r>
            <a:r>
              <a:rPr kumimoji="1" lang="ko-KR" altLang="en-US"/>
              <a:t>개의 클래스</a:t>
            </a:r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ImageNet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939" y="3134392"/>
            <a:ext cx="1866405" cy="27501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096" y="3113404"/>
            <a:ext cx="1861397" cy="2792096"/>
          </a:xfrm>
          <a:prstGeom prst="rect">
            <a:avLst/>
          </a:prstGeom>
        </p:spPr>
      </p:pic>
      <p:sp>
        <p:nvSpPr>
          <p:cNvPr id="9" name="TextBox 14">
            <a:extLst>
              <a:ext uri="{FF2B5EF4-FFF2-40B4-BE49-F238E27FC236}">
                <a16:creationId xmlns:a16="http://schemas.microsoft.com/office/drawing/2014/main" xmlns="" id="{63A03122-D3AD-7E42-93ED-047D4821AB84}"/>
              </a:ext>
            </a:extLst>
          </p:cNvPr>
          <p:cNvSpPr txBox="1"/>
          <p:nvPr/>
        </p:nvSpPr>
        <p:spPr>
          <a:xfrm>
            <a:off x="3907059" y="6116891"/>
            <a:ext cx="3463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4"/>
              </a:rPr>
              <a:t>http://image-net.org</a:t>
            </a:r>
            <a:endParaRPr kumimoji="1"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89492269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입력은 영상 데이터 자체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 노드의 수는 영상 데이터의 값 갯수와 같다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 </a:t>
            </a:r>
            <a:r>
              <a:rPr kumimoji="1" lang="en-US" altLang="ko-KR"/>
              <a:t>DNN</a:t>
            </a:r>
            <a:r>
              <a:rPr kumimoji="1" lang="ko-KR" altLang="en-US"/>
              <a:t>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https://www.slideshare.net/leeseungeun/cnn-vgg-72164295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2564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클래스의 갯수 만큼의 출력 노드</a:t>
            </a:r>
            <a:endParaRPr kumimoji="1" lang="en-US" altLang="ko-KR"/>
          </a:p>
          <a:p>
            <a:r>
              <a:rPr kumimoji="1" lang="ko-KR" altLang="en-US"/>
              <a:t>출력된 값은 </a:t>
            </a:r>
            <a:r>
              <a:rPr kumimoji="1" lang="en-US" altLang="ko-KR"/>
              <a:t>0</a:t>
            </a:r>
            <a:r>
              <a:rPr kumimoji="1" lang="ko-KR" altLang="en-US"/>
              <a:t>에서 </a:t>
            </a:r>
            <a:r>
              <a:rPr kumimoji="1" lang="en-US" altLang="ko-KR"/>
              <a:t>1</a:t>
            </a:r>
            <a:r>
              <a:rPr kumimoji="1" lang="ko-KR" altLang="en-US"/>
              <a:t>사이의 값을 가진다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가장 큰 값을 갖는 노드에 해당하는 클래스로 분류된다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 </a:t>
            </a:r>
            <a:r>
              <a:rPr kumimoji="1" lang="en-US" altLang="ko-KR"/>
              <a:t>DNN</a:t>
            </a:r>
            <a:r>
              <a:rPr kumimoji="1" lang="ko-KR" altLang="en-US"/>
              <a:t>의 출력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xmlns="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https://www.slideshare.net/leeseungeun/cnn-vgg-72164295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5496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완숙된 상태</a:t>
            </a:r>
            <a:endParaRPr kumimoji="1" lang="en-US" altLang="ko-KR"/>
          </a:p>
          <a:p>
            <a:r>
              <a:rPr kumimoji="1" lang="en-US" altLang="ko-KR"/>
              <a:t>Keras</a:t>
            </a:r>
            <a:r>
              <a:rPr kumimoji="1" lang="ko-KR" altLang="en-US"/>
              <a:t>를 설치하면 </a:t>
            </a:r>
            <a:r>
              <a:rPr kumimoji="1" lang="en-US" altLang="ko-KR"/>
              <a:t>VGG</a:t>
            </a:r>
            <a:r>
              <a:rPr kumimoji="1" lang="ko-KR" altLang="en-US"/>
              <a:t>나 </a:t>
            </a:r>
            <a:r>
              <a:rPr kumimoji="1" lang="en-US" altLang="ko-KR"/>
              <a:t>ResNet</a:t>
            </a:r>
            <a:r>
              <a:rPr kumimoji="1" lang="ko-KR" altLang="en-US"/>
              <a:t>이 </a:t>
            </a:r>
            <a:r>
              <a:rPr kumimoji="1" lang="en-US" altLang="ko-KR"/>
              <a:t>default</a:t>
            </a:r>
            <a:r>
              <a:rPr kumimoji="1" lang="ko-KR" altLang="en-US"/>
              <a:t>로 포함되어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그냥 가져다 사용하면 되는 수준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분류 현황</a:t>
            </a:r>
          </a:p>
        </p:txBody>
      </p:sp>
    </p:spTree>
    <p:extLst>
      <p:ext uri="{BB962C8B-B14F-4D97-AF65-F5344CB8AC3E}">
        <p14:creationId xmlns:p14="http://schemas.microsoft.com/office/powerpoint/2010/main" val="89218638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ImageNet</a:t>
            </a:r>
            <a:r>
              <a:rPr kumimoji="1" lang="ko-KR" altLang="en-US"/>
              <a:t> 데이터셋을 가지고 겨루는 대회</a:t>
            </a:r>
            <a:endParaRPr kumimoji="1" lang="en-US" altLang="ko-KR"/>
          </a:p>
          <a:p>
            <a:r>
              <a:rPr kumimoji="1" lang="en-US" altLang="ko-KR"/>
              <a:t>ImageNet Large Scale Visual Recognition Competition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ILSVRC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550" y="3025712"/>
            <a:ext cx="5106389" cy="355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8262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ILSVRC</a:t>
            </a:r>
            <a:r>
              <a:rPr kumimoji="1" lang="ko-KR" altLang="en-US"/>
              <a:t>에서 우승한 </a:t>
            </a:r>
            <a:r>
              <a:rPr kumimoji="1" lang="en-US" altLang="ko-KR"/>
              <a:t>VGG, ResNet</a:t>
            </a:r>
            <a:r>
              <a:rPr kumimoji="1" lang="ko-KR" altLang="en-US"/>
              <a:t> 등의 모델이 공개되어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구조 뿐 아니라 학습된 모델도 공개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가져다 사용할 수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공개된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313952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전이 학습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1827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939517" y="3939882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6033884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은 </a:t>
            </a:r>
            <a:r>
              <a:rPr kumimoji="1" lang="en-US" altLang="ko-KR"/>
              <a:t>2</a:t>
            </a:r>
            <a:r>
              <a:rPr kumimoji="1" lang="ko-KR" altLang="en-US"/>
              <a:t>개의 부분으로 구분된다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feature extraction : conv layer + pooling layer</a:t>
            </a:r>
          </a:p>
          <a:p>
            <a:pPr lvl="1"/>
            <a:r>
              <a:rPr kumimoji="1" lang="en-US" altLang="ko-KR"/>
              <a:t>classification : fully connected layer</a:t>
            </a:r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의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7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3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13818836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대부분은 </a:t>
            </a:r>
            <a:r>
              <a:rPr kumimoji="1" lang="en-US" altLang="ko-KR"/>
              <a:t>CNN</a:t>
            </a:r>
            <a:r>
              <a:rPr kumimoji="1" lang="ko-KR" altLang="en-US"/>
              <a:t>을 사용한다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우승했던 만큼 </a:t>
            </a:r>
            <a:r>
              <a:rPr kumimoji="1" lang="en-US" altLang="ko-KR"/>
              <a:t>CNN</a:t>
            </a:r>
            <a:r>
              <a:rPr kumimoji="1" lang="ko-KR" altLang="en-US"/>
              <a:t>의 </a:t>
            </a:r>
            <a:r>
              <a:rPr kumimoji="1" lang="en-US" altLang="ko-KR"/>
              <a:t>2</a:t>
            </a:r>
            <a:r>
              <a:rPr kumimoji="1" lang="ko-KR" altLang="en-US"/>
              <a:t>개 기능이 좋다고 볼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특질 추출기능도 우수하고 분류 기능도 우수하고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우승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867019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보통 실무에서 사용하는 데이터는 </a:t>
            </a:r>
            <a:r>
              <a:rPr kumimoji="1" lang="en-US" altLang="ko-KR"/>
              <a:t>ImageNet</a:t>
            </a:r>
            <a:r>
              <a:rPr kumimoji="1" lang="ko-KR" altLang="en-US"/>
              <a:t>의 클래스와 다르다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이런 이유로 </a:t>
            </a:r>
            <a:r>
              <a:rPr kumimoji="1" lang="en-US" altLang="ko-KR"/>
              <a:t>DNN</a:t>
            </a:r>
            <a:r>
              <a:rPr kumimoji="1" lang="ko-KR" altLang="en-US"/>
              <a:t>의 출력층의 노드 수가 다를 수 밖에 없다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1000</a:t>
            </a:r>
            <a:r>
              <a:rPr kumimoji="1" lang="ko-KR" altLang="en-US"/>
              <a:t>개의 클래스의 분류를 그대로 사용할 수 없다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커스텀 데이타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844395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우승한 모델의 우수한 특질 추출 기능을 재활용 하자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대신 분류 기능은 다시 학습시키자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우승 모델 재활용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분류 부분은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다시 학습시키자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특질 추출 부분을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재활용하자</a:t>
            </a:r>
          </a:p>
        </p:txBody>
      </p:sp>
    </p:spTree>
    <p:extLst>
      <p:ext uri="{BB962C8B-B14F-4D97-AF65-F5344CB8AC3E}">
        <p14:creationId xmlns:p14="http://schemas.microsoft.com/office/powerpoint/2010/main" val="82669995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Transfer Learning</a:t>
            </a:r>
          </a:p>
          <a:p>
            <a:r>
              <a:rPr kumimoji="1" lang="ko-KR" altLang="en-US"/>
              <a:t>학습된 모델을 가져와 다시 학습한다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전이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분류하는 부분만 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학습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특질 추출 부분은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고정</a:t>
            </a:r>
          </a:p>
        </p:txBody>
      </p:sp>
    </p:spTree>
    <p:extLst>
      <p:ext uri="{BB962C8B-B14F-4D97-AF65-F5344CB8AC3E}">
        <p14:creationId xmlns:p14="http://schemas.microsoft.com/office/powerpoint/2010/main" val="11057826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실습 환경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4512170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웹브라우저로 서버에서 </a:t>
            </a:r>
            <a:r>
              <a:rPr kumimoji="1" lang="en-US" altLang="ko-KR"/>
              <a:t>python </a:t>
            </a:r>
            <a:r>
              <a:rPr kumimoji="1" lang="ko-KR" altLang="en-US"/>
              <a:t>실행</a:t>
            </a:r>
            <a:endParaRPr kumimoji="1" lang="en-US" altLang="ko-KR"/>
          </a:p>
          <a:p>
            <a:r>
              <a:rPr kumimoji="1" lang="ko-KR" altLang="en-US"/>
              <a:t>코드와 실행 결과</a:t>
            </a:r>
            <a:r>
              <a:rPr kumimoji="1" lang="en-US" altLang="ko-KR"/>
              <a:t>,</a:t>
            </a:r>
            <a:r>
              <a:rPr kumimoji="1" lang="ko-KR" altLang="en-US"/>
              <a:t> 글과 그림을 저장할 수 있다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Jupyter Notebook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32385" y="5830237"/>
            <a:ext cx="3318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https://jupyter.readthedocs.io/en/latest/architecture/how_jupyter_ipython_work.html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1026" name="Picture 2" descr="upyter notebook structure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500" y="3412455"/>
            <a:ext cx="4286992" cy="241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31929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Jupyter Notebook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2444711" y="6454278"/>
            <a:ext cx="46934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https://www.datacamp.com/community/tutorials/tutorial-jupyter-notebook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0" y="2039052"/>
            <a:ext cx="71755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8837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Google</a:t>
            </a:r>
            <a:r>
              <a:rPr kumimoji="1" lang="ko-KR" altLang="en-US"/>
              <a:t>의 온라인 </a:t>
            </a:r>
            <a:r>
              <a:rPr kumimoji="1" lang="en-US" altLang="ko-KR"/>
              <a:t>Jupyter Notebook </a:t>
            </a:r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Google </a:t>
            </a:r>
            <a:r>
              <a:rPr kumimoji="1" lang="ko-KR" altLang="en-US"/>
              <a:t>클라우드의 </a:t>
            </a:r>
            <a:r>
              <a:rPr kumimoji="1" lang="en-US" altLang="ko-KR"/>
              <a:t>Colab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32385" y="5830237"/>
            <a:ext cx="33181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https://nholmber.github.io/2018/09/google-colab/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700" y="3227944"/>
            <a:ext cx="35306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1484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Google</a:t>
            </a:r>
            <a:r>
              <a:rPr kumimoji="1" lang="ko-KR" altLang="en-US"/>
              <a:t> 계정이 생성되어 있다면</a:t>
            </a:r>
            <a:r>
              <a:rPr kumimoji="1" lang="en-US" altLang="ko-KR"/>
              <a:t>,</a:t>
            </a:r>
            <a:r>
              <a:rPr kumimoji="1" lang="ko-KR" altLang="en-US"/>
              <a:t> 별도의 설치나 작업 없이 </a:t>
            </a:r>
            <a:r>
              <a:rPr kumimoji="1" lang="en-US" altLang="ko-KR"/>
              <a:t>Colab </a:t>
            </a:r>
            <a:r>
              <a:rPr kumimoji="1" lang="ko-KR" altLang="en-US"/>
              <a:t>사용 가능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Google </a:t>
            </a:r>
            <a:r>
              <a:rPr kumimoji="1" lang="ko-KR" altLang="en-US"/>
              <a:t>계정 필요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32385" y="5830237"/>
            <a:ext cx="33181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https://nholmber.github.io/2018/09/google-colab/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700" y="3227944"/>
            <a:ext cx="35306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63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 </a:t>
            </a:r>
            <a:r>
              <a:rPr kumimoji="1" lang="en-US" altLang="ko-KR"/>
              <a:t>–</a:t>
            </a:r>
            <a:r>
              <a:rPr kumimoji="1" lang="ko-KR" altLang="en-US"/>
              <a:t> 찾았다</a:t>
            </a:r>
            <a:r>
              <a:rPr kumimoji="1" lang="en-US" altLang="ko-KR"/>
              <a:t>!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4000091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  <p:sp>
        <p:nvSpPr>
          <p:cNvPr id="25" name="Shape 143"/>
          <p:cNvSpPr/>
          <p:nvPr/>
        </p:nvSpPr>
        <p:spPr>
          <a:xfrm>
            <a:off x="4168502" y="5032079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143"/>
          <p:cNvSpPr/>
          <p:nvPr/>
        </p:nvSpPr>
        <p:spPr>
          <a:xfrm>
            <a:off x="334100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143"/>
          <p:cNvSpPr/>
          <p:nvPr/>
        </p:nvSpPr>
        <p:spPr>
          <a:xfrm>
            <a:off x="5339116" y="501414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143"/>
          <p:cNvSpPr/>
          <p:nvPr/>
        </p:nvSpPr>
        <p:spPr>
          <a:xfrm>
            <a:off x="2447110" y="504878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82478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https://colab.research.google.com</a:t>
            </a:r>
            <a:endParaRPr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Colab </a:t>
            </a:r>
            <a:r>
              <a:rPr kumimoji="1" lang="ko-KR" altLang="en-US"/>
              <a:t>첫 화면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280" y="2604830"/>
            <a:ext cx="6751010" cy="406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693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분류 실행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16707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2014</a:t>
            </a:r>
            <a:r>
              <a:rPr kumimoji="1" lang="ko-KR" altLang="en-US"/>
              <a:t>년에 </a:t>
            </a:r>
            <a:r>
              <a:rPr kumimoji="1" lang="en-US" altLang="ko-KR"/>
              <a:t>ILSVRC</a:t>
            </a:r>
            <a:r>
              <a:rPr kumimoji="1" lang="ko-KR" altLang="en-US"/>
              <a:t>에서 </a:t>
            </a:r>
            <a:r>
              <a:rPr kumimoji="1" lang="en-US" altLang="ko-KR"/>
              <a:t>2</a:t>
            </a:r>
            <a:r>
              <a:rPr kumimoji="1" lang="ko-KR" altLang="en-US"/>
              <a:t>등한 모델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en-US" altLang="ko-KR"/>
              <a:t>convolution layer</a:t>
            </a:r>
            <a:r>
              <a:rPr kumimoji="1" lang="ko-KR" altLang="en-US"/>
              <a:t>와 </a:t>
            </a:r>
            <a:r>
              <a:rPr kumimoji="1" lang="en-US" altLang="ko-KR"/>
              <a:t>max pooling layer</a:t>
            </a:r>
            <a:r>
              <a:rPr kumimoji="1" lang="ko-KR" altLang="en-US"/>
              <a:t>가 있는 일반 </a:t>
            </a:r>
            <a:r>
              <a:rPr kumimoji="1" lang="en-US" altLang="ko-KR"/>
              <a:t>CNN</a:t>
            </a:r>
          </a:p>
          <a:p>
            <a:r>
              <a:rPr kumimoji="1" lang="en-US" altLang="ko-KR"/>
              <a:t>21</a:t>
            </a:r>
            <a:r>
              <a:rPr kumimoji="1" lang="ko-KR" altLang="en-US"/>
              <a:t>개의 </a:t>
            </a:r>
            <a:r>
              <a:rPr kumimoji="1" lang="en-US" altLang="ko-KR"/>
              <a:t>layer</a:t>
            </a:r>
            <a:r>
              <a:rPr kumimoji="1" lang="ko-KR" altLang="en-US"/>
              <a:t>를 갖는다</a:t>
            </a:r>
            <a:r>
              <a:rPr kumimoji="1" lang="en-US" altLang="ko-KR"/>
              <a:t>.</a:t>
            </a:r>
            <a:r>
              <a:rPr kumimoji="1" lang="ko-KR" altLang="en-US"/>
              <a:t> 학습 대상 </a:t>
            </a:r>
            <a:r>
              <a:rPr kumimoji="1" lang="en-US" altLang="ko-KR"/>
              <a:t>weight</a:t>
            </a:r>
            <a:r>
              <a:rPr kumimoji="1" lang="ko-KR" altLang="en-US"/>
              <a:t>는대략 </a:t>
            </a:r>
            <a:r>
              <a:rPr kumimoji="1" lang="en-US" altLang="ko-KR"/>
              <a:t>1</a:t>
            </a:r>
            <a:r>
              <a:rPr kumimoji="1" lang="ko-KR" altLang="en-US"/>
              <a:t>억 </a:t>
            </a:r>
            <a:r>
              <a:rPr kumimoji="1" lang="en-US" altLang="ko-KR"/>
              <a:t>4</a:t>
            </a:r>
            <a:r>
              <a:rPr kumimoji="1" lang="ko-KR" altLang="en-US"/>
              <a:t>천만개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모델 파일 크기는 약 </a:t>
            </a:r>
            <a:r>
              <a:rPr kumimoji="1" lang="en-US" altLang="ko-KR"/>
              <a:t>500M</a:t>
            </a:r>
          </a:p>
          <a:p>
            <a:endParaRPr kumimoji="1" lang="en-US" altLang="ko-KR"/>
          </a:p>
          <a:p>
            <a:r>
              <a:rPr kumimoji="1" lang="en-US" altLang="ko-KR"/>
              <a:t>pooling </a:t>
            </a:r>
            <a:r>
              <a:rPr kumimoji="1" lang="ko-KR" altLang="en-US"/>
              <a:t>레이어를 제외하고 모두 </a:t>
            </a:r>
            <a:r>
              <a:rPr kumimoji="1" lang="en-US" altLang="ko-KR"/>
              <a:t>16</a:t>
            </a:r>
            <a:r>
              <a:rPr kumimoji="1" lang="ko-KR" altLang="en-US"/>
              <a:t>개의 레이어가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 16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268230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VGG16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185" y="2102940"/>
            <a:ext cx="4487627" cy="25487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108" y="4877775"/>
            <a:ext cx="5735782" cy="160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135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57983" y="3119053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커스텀 데이타 학습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50972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디렉토리 구조가 레이블링을 대신함</a:t>
            </a:r>
            <a:endParaRPr kumimoji="1" lang="en-US" altLang="ko-KR"/>
          </a:p>
          <a:p>
            <a:r>
              <a:rPr kumimoji="1" lang="ko-KR" altLang="en-US"/>
              <a:t>데이터 홈 폴더 밑에 </a:t>
            </a:r>
            <a:r>
              <a:rPr kumimoji="1" lang="en-US" altLang="ko-KR"/>
              <a:t>2</a:t>
            </a:r>
            <a:r>
              <a:rPr kumimoji="1" lang="ko-KR" altLang="en-US"/>
              <a:t>개의 폴더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train, test</a:t>
            </a:r>
          </a:p>
          <a:p>
            <a:r>
              <a:rPr kumimoji="1" lang="en-US" altLang="ko-KR"/>
              <a:t>train</a:t>
            </a:r>
            <a:r>
              <a:rPr kumimoji="1" lang="ko-KR" altLang="en-US"/>
              <a:t>과  </a:t>
            </a:r>
            <a:r>
              <a:rPr kumimoji="1" lang="en-US" altLang="ko-KR"/>
              <a:t>test </a:t>
            </a:r>
            <a:r>
              <a:rPr kumimoji="1" lang="ko-KR" altLang="en-US"/>
              <a:t>밑에 각각의 클래스 이름의 폴더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23" y="3444378"/>
            <a:ext cx="3517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3251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각 클래스에 해당하는 폴더 안에 이미지 파일이 있다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554" y="2809378"/>
            <a:ext cx="41783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6264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데이터는  </a:t>
            </a:r>
            <a:r>
              <a:rPr kumimoji="1" lang="en-US" altLang="ko-KR"/>
              <a:t>224(</a:t>
            </a:r>
            <a:r>
              <a:rPr kumimoji="1" lang="ko-KR" altLang="en-US"/>
              <a:t>가로</a:t>
            </a:r>
            <a:r>
              <a:rPr kumimoji="1" lang="en-US" altLang="ko-KR"/>
              <a:t>)x224(</a:t>
            </a:r>
            <a:r>
              <a:rPr kumimoji="1" lang="ko-KR" altLang="en-US"/>
              <a:t>세로</a:t>
            </a:r>
            <a:r>
              <a:rPr kumimoji="1" lang="en-US" altLang="ko-KR"/>
              <a:t>)x3(RGB)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1000</a:t>
            </a:r>
            <a:r>
              <a:rPr kumimoji="1" lang="ko-KR" altLang="en-US"/>
              <a:t>개</a:t>
            </a:r>
            <a:r>
              <a:rPr kumimoji="1" lang="en-US" altLang="ko-KR"/>
              <a:t>(</a:t>
            </a:r>
            <a:r>
              <a:rPr kumimoji="1" lang="ko-KR" altLang="en-US"/>
              <a:t>클래스 갯수</a:t>
            </a:r>
            <a:r>
              <a:rPr kumimoji="1" lang="en-US" altLang="ko-KR"/>
              <a:t>)</a:t>
            </a:r>
            <a:r>
              <a:rPr kumimoji="1" lang="ko-KR" altLang="en-US"/>
              <a:t>의 숫자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원 </a:t>
            </a:r>
            <a:r>
              <a:rPr kumimoji="1" lang="en-US" altLang="ko-KR"/>
              <a:t>VGG </a:t>
            </a:r>
            <a:r>
              <a:rPr kumimoji="1" lang="ko-KR" altLang="en-US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110" y="3318710"/>
            <a:ext cx="5232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5452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데이터는  </a:t>
            </a:r>
            <a:r>
              <a:rPr kumimoji="1" lang="en-US" altLang="ko-KR"/>
              <a:t>224(</a:t>
            </a:r>
            <a:r>
              <a:rPr kumimoji="1" lang="ko-KR" altLang="en-US"/>
              <a:t>가로</a:t>
            </a:r>
            <a:r>
              <a:rPr kumimoji="1" lang="en-US" altLang="ko-KR"/>
              <a:t>)x224(</a:t>
            </a:r>
            <a:r>
              <a:rPr kumimoji="1" lang="ko-KR" altLang="en-US"/>
              <a:t>세로</a:t>
            </a:r>
            <a:r>
              <a:rPr kumimoji="1" lang="en-US" altLang="ko-KR"/>
              <a:t>)x3(RGB)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3</a:t>
            </a:r>
            <a:r>
              <a:rPr kumimoji="1" lang="ko-KR" altLang="en-US"/>
              <a:t>개</a:t>
            </a:r>
            <a:r>
              <a:rPr kumimoji="1" lang="en-US" altLang="ko-KR"/>
              <a:t>(</a:t>
            </a:r>
            <a:r>
              <a:rPr kumimoji="1" lang="ko-KR" altLang="en-US"/>
              <a:t>클래스 갯수</a:t>
            </a:r>
            <a:r>
              <a:rPr kumimoji="1" lang="en-US" altLang="ko-KR"/>
              <a:t>)</a:t>
            </a:r>
            <a:r>
              <a:rPr kumimoji="1" lang="ko-KR" altLang="en-US"/>
              <a:t>의 숫자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새로 학습 시의 </a:t>
            </a:r>
            <a:r>
              <a:rPr kumimoji="1" lang="en-US" altLang="ko-KR"/>
              <a:t>VGG </a:t>
            </a:r>
            <a:r>
              <a:rPr kumimoji="1" lang="ko-KR" altLang="en-US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20" y="3308761"/>
            <a:ext cx="5270500" cy="297180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6401185" y="4278609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/>
              <a:t>3</a:t>
            </a:r>
            <a:r>
              <a:rPr kumimoji="1" lang="ko-KR" altLang="en-US" sz="1200"/>
              <a:t>으로 변경</a:t>
            </a:r>
          </a:p>
        </p:txBody>
      </p:sp>
    </p:spTree>
    <p:extLst>
      <p:ext uri="{BB962C8B-B14F-4D97-AF65-F5344CB8AC3E}">
        <p14:creationId xmlns:p14="http://schemas.microsoft.com/office/powerpoint/2010/main" val="121282631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VGG16</a:t>
            </a:r>
            <a:r>
              <a:rPr kumimoji="1" lang="ko-KR" altLang="en-US"/>
              <a:t>의 입력은 </a:t>
            </a:r>
            <a:r>
              <a:rPr kumimoji="1" lang="en-US" altLang="ko-KR"/>
              <a:t>224x224</a:t>
            </a:r>
            <a:r>
              <a:rPr kumimoji="1" lang="ko-KR" altLang="en-US"/>
              <a:t>의 크기로 고정되어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이미지 파일을 로딩하고 이 사이즈로 크기 조절을 해야 한다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전처리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30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입력을 받아 몇개의 그룹으로 분류한다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귤은 내가 기준을 찾았다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직접 코딩한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r>
              <a:rPr kumimoji="1" lang="ko-KR" altLang="en-US" dirty="0"/>
              <a:t>사과는 기계가 기준을 찾았다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기계가 찾은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하지만 둘다 목적과 쓰임새는 동일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290"/>
          <p:cNvSpPr/>
          <p:nvPr/>
        </p:nvSpPr>
        <p:spPr>
          <a:xfrm>
            <a:off x="3648942" y="3005190"/>
            <a:ext cx="1197600" cy="83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분류기</a:t>
            </a:r>
          </a:p>
        </p:txBody>
      </p:sp>
      <p:sp>
        <p:nvSpPr>
          <p:cNvPr id="6" name="Shape 291"/>
          <p:cNvSpPr/>
          <p:nvPr/>
        </p:nvSpPr>
        <p:spPr>
          <a:xfrm>
            <a:off x="2455479" y="3278490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292"/>
          <p:cNvSpPr/>
          <p:nvPr/>
        </p:nvSpPr>
        <p:spPr>
          <a:xfrm>
            <a:off x="5167942" y="3294515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293"/>
          <p:cNvSpPr txBox="1"/>
          <p:nvPr/>
        </p:nvSpPr>
        <p:spPr>
          <a:xfrm>
            <a:off x="1277846" y="3238290"/>
            <a:ext cx="96467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크기</a:t>
            </a:r>
          </a:p>
        </p:txBody>
      </p:sp>
      <p:sp>
        <p:nvSpPr>
          <p:cNvPr id="9" name="Shape 294"/>
          <p:cNvSpPr txBox="1"/>
          <p:nvPr/>
        </p:nvSpPr>
        <p:spPr>
          <a:xfrm>
            <a:off x="6204616" y="3258390"/>
            <a:ext cx="149463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err="1"/>
              <a:t>익었다</a:t>
            </a:r>
            <a:r>
              <a:rPr lang="en"/>
              <a:t> </a:t>
            </a:r>
            <a:r>
              <a:rPr lang="ko-KR" altLang="en-US"/>
              <a:t>분류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170335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따로 준비하지 않는다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Keras</a:t>
            </a:r>
            <a:r>
              <a:rPr kumimoji="1" lang="ko-KR" altLang="en-US"/>
              <a:t>의 </a:t>
            </a:r>
            <a:r>
              <a:rPr kumimoji="1" lang="en-US" altLang="ko-KR"/>
              <a:t>ImageDataGenerator</a:t>
            </a:r>
            <a:r>
              <a:rPr kumimoji="1" lang="ko-KR" altLang="en-US"/>
              <a:t>를 사용하면 폴더 이름을 레이블링으로 사용한다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42" y="3215064"/>
            <a:ext cx="3517900" cy="3009900"/>
          </a:xfrm>
          <a:prstGeom prst="rect">
            <a:avLst/>
          </a:prstGeom>
        </p:spPr>
      </p:pic>
      <p:sp>
        <p:nvSpPr>
          <p:cNvPr id="6" name="내용 개체 틀 1"/>
          <p:cNvSpPr txBox="1">
            <a:spLocks/>
          </p:cNvSpPr>
          <p:nvPr/>
        </p:nvSpPr>
        <p:spPr>
          <a:xfrm>
            <a:off x="650421" y="3586347"/>
            <a:ext cx="3921579" cy="2474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/>
              <a:t>train/cured </a:t>
            </a:r>
            <a:r>
              <a:rPr kumimoji="1" lang="ko-KR" altLang="en-US"/>
              <a:t>밑의 모든 파일은 </a:t>
            </a:r>
            <a:r>
              <a:rPr kumimoji="1" lang="en-US" altLang="ko-KR"/>
              <a:t>‘cured’</a:t>
            </a:r>
            <a:r>
              <a:rPr kumimoji="1" lang="ko-KR" altLang="en-US"/>
              <a:t> 클래스에 속함</a:t>
            </a:r>
            <a:endParaRPr kumimoji="1" lang="en-US" altLang="ko-KR"/>
          </a:p>
          <a:p>
            <a:r>
              <a:rPr kumimoji="1" lang="en-US" altLang="ko-KR"/>
              <a:t>train/decayed</a:t>
            </a:r>
            <a:r>
              <a:rPr kumimoji="1" lang="ko-KR" altLang="en-US"/>
              <a:t> 밑의 모든 파일은  </a:t>
            </a:r>
            <a:r>
              <a:rPr kumimoji="1" lang="en-US" altLang="ko-KR"/>
              <a:t>‘decayed’</a:t>
            </a:r>
            <a:r>
              <a:rPr kumimoji="1" lang="ko-KR" altLang="en-US"/>
              <a:t> 클래스에 속함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100405466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Keras</a:t>
            </a:r>
            <a:r>
              <a:rPr kumimoji="1" lang="ko-KR" altLang="en-US"/>
              <a:t>의 </a:t>
            </a:r>
            <a:r>
              <a:rPr kumimoji="1" lang="en-US" altLang="ko-KR"/>
              <a:t>ImageDataGenerator</a:t>
            </a:r>
            <a:r>
              <a:rPr kumimoji="1" lang="ko-KR" altLang="en-US"/>
              <a:t>에서 기능 제공</a:t>
            </a:r>
            <a:endParaRPr kumimoji="1" lang="en-US" altLang="ko-KR"/>
          </a:p>
          <a:p>
            <a:r>
              <a:rPr kumimoji="1" lang="ko-KR" altLang="en-US"/>
              <a:t>데이터 부족을 극복하기 위해 위치 이동</a:t>
            </a:r>
            <a:r>
              <a:rPr kumimoji="1" lang="en-US" altLang="ko-KR"/>
              <a:t>,</a:t>
            </a:r>
            <a:r>
              <a:rPr kumimoji="1" lang="ko-KR" altLang="en-US"/>
              <a:t> 회전</a:t>
            </a:r>
            <a:r>
              <a:rPr kumimoji="1" lang="en-US" altLang="ko-KR"/>
              <a:t>,</a:t>
            </a:r>
            <a:r>
              <a:rPr kumimoji="1" lang="ko-KR" altLang="en-US"/>
              <a:t> 좌우반전등의 변화를 준다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증강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101" y="3536800"/>
            <a:ext cx="3943797" cy="298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1722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ResNet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으로 분류 실행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5091842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2015</a:t>
            </a:r>
            <a:r>
              <a:rPr kumimoji="1" lang="ko-KR" altLang="en-US"/>
              <a:t>년에 </a:t>
            </a:r>
            <a:r>
              <a:rPr kumimoji="1" lang="en-US" altLang="ko-KR"/>
              <a:t>ILSVRC</a:t>
            </a:r>
            <a:r>
              <a:rPr kumimoji="1" lang="ko-KR" altLang="en-US"/>
              <a:t>에서 </a:t>
            </a:r>
            <a:r>
              <a:rPr kumimoji="1" lang="en-US" altLang="ko-KR"/>
              <a:t>1</a:t>
            </a:r>
            <a:r>
              <a:rPr kumimoji="1" lang="ko-KR" altLang="en-US"/>
              <a:t>등한 모델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en-US" altLang="ko-KR"/>
              <a:t>convolution layer</a:t>
            </a:r>
            <a:r>
              <a:rPr kumimoji="1" lang="ko-KR" altLang="en-US"/>
              <a:t>와 </a:t>
            </a:r>
            <a:r>
              <a:rPr kumimoji="1" lang="en-US" altLang="ko-KR"/>
              <a:t>max pooling layer</a:t>
            </a:r>
            <a:r>
              <a:rPr kumimoji="1" lang="ko-KR" altLang="en-US"/>
              <a:t>가 있는 </a:t>
            </a:r>
            <a:r>
              <a:rPr kumimoji="1" lang="en-US" altLang="ko-KR"/>
              <a:t>CNN</a:t>
            </a:r>
          </a:p>
          <a:p>
            <a:r>
              <a:rPr kumimoji="1" lang="ko-KR" altLang="en-US"/>
              <a:t>많은 레이어가 있으며</a:t>
            </a:r>
            <a:r>
              <a:rPr kumimoji="1" lang="en-US" altLang="ko-KR"/>
              <a:t>weight</a:t>
            </a:r>
            <a:r>
              <a:rPr kumimoji="1" lang="ko-KR" altLang="en-US"/>
              <a:t>의 갯수는 약 </a:t>
            </a:r>
            <a:r>
              <a:rPr kumimoji="1" lang="en-US" altLang="ko-KR"/>
              <a:t>2500</a:t>
            </a:r>
            <a:r>
              <a:rPr kumimoji="1" lang="ko-KR" altLang="en-US"/>
              <a:t>만개</a:t>
            </a:r>
            <a:endParaRPr kumimoji="1" lang="en-US" altLang="ko-KR"/>
          </a:p>
          <a:p>
            <a:r>
              <a:rPr kumimoji="1" lang="ko-KR" altLang="en-US"/>
              <a:t>모델 파일의 크기는 약 </a:t>
            </a:r>
            <a:r>
              <a:rPr kumimoji="1" lang="en-US" altLang="ko-KR"/>
              <a:t>100M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ResNet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392" y="4331713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3092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레이어 간에 링크가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입력과 출력은 </a:t>
            </a:r>
            <a:r>
              <a:rPr kumimoji="1" lang="en-US" altLang="ko-KR"/>
              <a:t>VGG16</a:t>
            </a:r>
            <a:r>
              <a:rPr kumimoji="1" lang="ko-KR" altLang="en-US"/>
              <a:t>과 동일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ResNet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3014"/>
            <a:ext cx="9144000" cy="18932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5" y="2281614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1077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RNN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84003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상태를 가지고 있고</a:t>
            </a:r>
            <a:r>
              <a:rPr kumimoji="1" lang="en-US" altLang="ko-KR" dirty="0" smtClean="0"/>
              <a:t>,</a:t>
            </a:r>
            <a:r>
              <a:rPr kumimoji="1" lang="ko-KR" altLang="en-US" smtClean="0"/>
              <a:t> 다음 연산때 그 상태가 입력으로 사용된다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RNN(Recurrent NN)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3129609"/>
            <a:ext cx="5749003" cy="22980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521315" y="6047788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http://aikorea.org/blog/rnn-tutorial-1/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87086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382911" cy="4351338"/>
          </a:xfrm>
        </p:spPr>
        <p:txBody>
          <a:bodyPr/>
          <a:lstStyle/>
          <a:p>
            <a:r>
              <a:rPr kumimoji="1" lang="en-US" altLang="ko-KR" dirty="0" smtClean="0"/>
              <a:t>[h, e, l, l, o]</a:t>
            </a:r>
            <a:r>
              <a:rPr kumimoji="1" lang="ko-KR" altLang="en-US" smtClean="0"/>
              <a:t>의 학습 예</a:t>
            </a:r>
            <a:endParaRPr kumimoji="1" lang="en-US" altLang="ko-KR" dirty="0" smtClean="0"/>
          </a:p>
          <a:p>
            <a:pPr lvl="1"/>
            <a:r>
              <a:rPr kumimoji="1" lang="en-US" altLang="ko-KR" dirty="0"/>
              <a:t>h</a:t>
            </a:r>
            <a:r>
              <a:rPr kumimoji="1" lang="en-US" altLang="ko-KR" dirty="0" smtClean="0"/>
              <a:t> -&gt; e</a:t>
            </a:r>
          </a:p>
          <a:p>
            <a:pPr lvl="1"/>
            <a:r>
              <a:rPr kumimoji="1" lang="en-US" altLang="ko-KR" dirty="0"/>
              <a:t>e</a:t>
            </a:r>
            <a:r>
              <a:rPr kumimoji="1" lang="en-US" altLang="ko-KR" dirty="0" smtClean="0"/>
              <a:t> -&gt; l</a:t>
            </a:r>
          </a:p>
          <a:p>
            <a:pPr lvl="1"/>
            <a:r>
              <a:rPr kumimoji="1" lang="en-US" altLang="ko-KR" dirty="0"/>
              <a:t>l</a:t>
            </a:r>
            <a:r>
              <a:rPr kumimoji="1" lang="en-US" altLang="ko-KR" dirty="0" smtClean="0"/>
              <a:t> -&gt; l</a:t>
            </a:r>
          </a:p>
          <a:p>
            <a:pPr lvl="1"/>
            <a:r>
              <a:rPr kumimoji="1" lang="en-US" altLang="ko-KR" dirty="0" smtClean="0"/>
              <a:t>l - &gt; o</a:t>
            </a:r>
          </a:p>
          <a:p>
            <a:pPr lvl="1"/>
            <a:endParaRPr kumimoji="1" lang="en-US" altLang="ko-KR" dirty="0"/>
          </a:p>
          <a:p>
            <a:r>
              <a:rPr kumimoji="1" lang="ko-KR" altLang="en-US" smtClean="0"/>
              <a:t>첫 번 째</a:t>
            </a:r>
            <a:r>
              <a:rPr kumimoji="1" lang="en-US" altLang="ko-KR" dirty="0" smtClean="0"/>
              <a:t> l</a:t>
            </a:r>
            <a:r>
              <a:rPr kumimoji="1" lang="ko-KR" altLang="en-US" smtClean="0"/>
              <a:t>일때와 두번째 </a:t>
            </a:r>
            <a:r>
              <a:rPr kumimoji="1" lang="en-US" altLang="ko-KR" dirty="0" smtClean="0"/>
              <a:t>l</a:t>
            </a:r>
            <a:r>
              <a:rPr kumimoji="1" lang="ko-KR" altLang="en-US" smtClean="0"/>
              <a:t>일 때의 출력이 다르다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입출력 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368" y="2579842"/>
            <a:ext cx="4570875" cy="38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기계 번역에 사용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RNN(Recurrent 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90" y="2495296"/>
            <a:ext cx="7404100" cy="38608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47472" y="2651760"/>
            <a:ext cx="3657600" cy="64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drive.google.com</a:t>
            </a:r>
            <a:r>
              <a:rPr lang="en" sz="600" dirty="0"/>
              <a:t>/file/d/0B8z5oUpB2DysZWF1RTFuX1NEZUk/view</a:t>
            </a:r>
          </a:p>
        </p:txBody>
      </p:sp>
    </p:spTree>
    <p:extLst>
      <p:ext uri="{BB962C8B-B14F-4D97-AF65-F5344CB8AC3E}">
        <p14:creationId xmlns:p14="http://schemas.microsoft.com/office/powerpoint/2010/main" val="152709413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RNN</a:t>
            </a:r>
            <a:r>
              <a:rPr kumimoji="1" lang="ko-KR" altLang="en-US" dirty="0" smtClean="0"/>
              <a:t>의 단점을 보완한 모델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LSTM(Long Short Term Memory)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894" y="3165987"/>
            <a:ext cx="4821682" cy="1917943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</a:t>
            </a:r>
            <a:r>
              <a:rPr lang="en" sz="600" dirty="0" err="1"/>
              <a:t>colah.github.io</a:t>
            </a:r>
            <a:r>
              <a:rPr lang="en" sz="600" dirty="0"/>
              <a:t>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1294095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분류를 위해 ‘크기를 재서 기준 크기를 가지고 구별’</a:t>
            </a:r>
            <a:r>
              <a:rPr kumimoji="1" lang="en-US" altLang="ko-KR"/>
              <a:t> ←model</a:t>
            </a:r>
          </a:p>
          <a:p>
            <a:endParaRPr kumimoji="1" lang="en-US" altLang="ko-KR"/>
          </a:p>
          <a:p>
            <a:r>
              <a:rPr kumimoji="1" lang="ko-KR" altLang="en-US"/>
              <a:t>학습 시키려면 사과 </a:t>
            </a:r>
            <a:r>
              <a:rPr kumimoji="1" lang="en-US" altLang="ko-KR"/>
              <a:t>2</a:t>
            </a:r>
            <a:r>
              <a:rPr kumimoji="1" lang="ko-KR" altLang="en-US"/>
              <a:t>상자가 필요</a:t>
            </a:r>
            <a:r>
              <a:rPr kumimoji="1" lang="en-US" altLang="ko-KR"/>
              <a:t>.</a:t>
            </a:r>
            <a:r>
              <a:rPr kumimoji="1" lang="ko-KR" altLang="en-US"/>
              <a:t> 익은거 상자</a:t>
            </a:r>
            <a:r>
              <a:rPr kumimoji="1" lang="en-US" altLang="ko-KR"/>
              <a:t>, </a:t>
            </a:r>
            <a:r>
              <a:rPr kumimoji="1" lang="ko-KR" altLang="en-US"/>
              <a:t>안익은거 상자</a:t>
            </a:r>
            <a:r>
              <a:rPr kumimoji="1" lang="en-US" altLang="ko-KR"/>
              <a:t>. ←training set</a:t>
            </a:r>
          </a:p>
          <a:p>
            <a:endParaRPr kumimoji="1" lang="en-US" altLang="ko-KR"/>
          </a:p>
          <a:p>
            <a:r>
              <a:rPr kumimoji="1" lang="ko-KR" altLang="en-US"/>
              <a:t>여러번 반복해서</a:t>
            </a:r>
            <a:r>
              <a:rPr kumimoji="1" lang="en-US" altLang="ko-KR"/>
              <a:t>, ← iteration, step,</a:t>
            </a:r>
            <a:r>
              <a:rPr kumimoji="1" lang="ko-KR" altLang="en-US"/>
              <a:t> </a:t>
            </a:r>
            <a:r>
              <a:rPr kumimoji="1" lang="en-US" altLang="ko-KR"/>
              <a:t>epoch</a:t>
            </a:r>
          </a:p>
          <a:p>
            <a:endParaRPr kumimoji="1" lang="en-US" altLang="ko-KR"/>
          </a:p>
          <a:p>
            <a:r>
              <a:rPr kumimoji="1" lang="ko-KR" altLang="en-US"/>
              <a:t>원하는 기준 크기를 찾아냄</a:t>
            </a:r>
            <a:r>
              <a:rPr kumimoji="1" lang="en-US" altLang="ko-KR"/>
              <a:t>. ← learning, training</a:t>
            </a:r>
          </a:p>
          <a:p>
            <a:endParaRPr kumimoji="1" lang="en-US" altLang="ko-KR"/>
          </a:p>
          <a:p>
            <a:r>
              <a:rPr kumimoji="1" lang="ko-KR" altLang="en-US"/>
              <a:t>그리고 구분 안된 바구니에 적용</a:t>
            </a:r>
            <a:r>
              <a:rPr kumimoji="1" lang="en-US" altLang="ko-KR"/>
              <a:t>. ← test set, evaluation set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97390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Word2Vec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4469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4000</a:t>
            </a:r>
            <a:r>
              <a:rPr kumimoji="1" lang="ko-KR" altLang="en-US" dirty="0" smtClean="0"/>
              <a:t>개의 단어들이 있다면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무식하게 </a:t>
            </a:r>
            <a:r>
              <a:rPr kumimoji="1" lang="en-US" altLang="ko-KR" dirty="0" smtClean="0"/>
              <a:t>one-hot </a:t>
            </a:r>
            <a:r>
              <a:rPr kumimoji="1" lang="ko-KR" altLang="en-US" dirty="0" smtClean="0"/>
              <a:t>벡터로 표현하면 </a:t>
            </a:r>
            <a:r>
              <a:rPr kumimoji="1" lang="en-US" altLang="ko-KR" dirty="0" smtClean="0"/>
              <a:t>4000</a:t>
            </a:r>
            <a:r>
              <a:rPr kumimoji="1" lang="ko-KR" altLang="en-US" dirty="0" smtClean="0"/>
              <a:t>차원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이를 적은 차원으로 표현해 보자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 smtClean="0"/>
              <a:t>4000</a:t>
            </a:r>
            <a:r>
              <a:rPr kumimoji="1" lang="ko-KR" altLang="en-US" dirty="0" smtClean="0"/>
              <a:t>차원을 </a:t>
            </a:r>
            <a:r>
              <a:rPr kumimoji="1" lang="en-US" altLang="ko-KR" dirty="0" smtClean="0"/>
              <a:t>100</a:t>
            </a:r>
            <a:r>
              <a:rPr kumimoji="1" lang="ko-KR" altLang="en-US" dirty="0" smtClean="0"/>
              <a:t>차원 처럼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단어를 표현하는 방법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297" y="4205201"/>
            <a:ext cx="4503174" cy="189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4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구조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39052"/>
            <a:ext cx="7835900" cy="42164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https://www.slideshare.net/JunKim22/spark-zeppelin-77273056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36968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작은 차원으로 임베딩된 결과는 단어간의 관계를 갖는다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man : woman = king : queen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임베딩된 결과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http://www.lifestyletrading101.com/word2vec-deep-learning/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285" y="2778828"/>
            <a:ext cx="3538071" cy="330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0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강화학습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7777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강화 학습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2633412"/>
            <a:ext cx="5934202" cy="2831596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www.slideshare.net</a:t>
            </a:r>
            <a:r>
              <a:rPr lang="en" sz="600" dirty="0"/>
              <a:t>/carpedm20/reinforcement-learning-an-introduction-64037079</a:t>
            </a:r>
          </a:p>
        </p:txBody>
      </p:sp>
    </p:spTree>
    <p:extLst>
      <p:ext uri="{BB962C8B-B14F-4D97-AF65-F5344CB8AC3E}">
        <p14:creationId xmlns:p14="http://schemas.microsoft.com/office/powerpoint/2010/main" val="85358804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89628" y="1837706"/>
            <a:ext cx="7886700" cy="4351338"/>
          </a:xfrm>
        </p:spPr>
        <p:txBody>
          <a:bodyPr/>
          <a:lstStyle/>
          <a:p>
            <a:r>
              <a:rPr kumimoji="1" lang="ko-KR" altLang="en-US" dirty="0" smtClean="0"/>
              <a:t>강화학습에 </a:t>
            </a:r>
            <a:r>
              <a:rPr kumimoji="1" lang="en-US" altLang="ko-KR" dirty="0" smtClean="0"/>
              <a:t>DNN</a:t>
            </a:r>
            <a:r>
              <a:rPr kumimoji="1" lang="ko-KR" altLang="en-US" dirty="0" smtClean="0"/>
              <a:t>을 사용한 것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DQN(Deep Q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Network)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13186" b="26889"/>
          <a:stretch/>
        </p:blipFill>
        <p:spPr>
          <a:xfrm>
            <a:off x="3154039" y="4356653"/>
            <a:ext cx="4628147" cy="22531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21" y="4356653"/>
            <a:ext cx="1698232" cy="1698232"/>
          </a:xfrm>
          <a:prstGeom prst="rect">
            <a:avLst/>
          </a:prstGeo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4665343" y="3119563"/>
            <a:ext cx="1608314" cy="569792"/>
          </a:xfrm>
          <a:prstGeom prst="rect">
            <a:avLst/>
          </a:prstGeom>
          <a:solidFill>
            <a:srgbClr val="F7F7F7"/>
          </a:solidFill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350" dirty="0">
                <a:solidFill>
                  <a:srgbClr val="4D5459"/>
                </a:solidFill>
              </a:rPr>
              <a:t>Environment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5057548" y="2242860"/>
            <a:ext cx="823904" cy="495659"/>
          </a:xfrm>
          <a:prstGeom prst="rect">
            <a:avLst/>
          </a:prstGeom>
          <a:solidFill>
            <a:srgbClr val="F7F7F7"/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None/>
              <a:defRPr kumimoji="1" lang="en-US" altLang="en-US" sz="6000" b="0" i="0" kern="1200" dirty="0" smtClean="0">
                <a:solidFill>
                  <a:srgbClr val="838F96"/>
                </a:solidFill>
                <a:latin typeface="SeoulNamsan B" charset="-127"/>
                <a:ea typeface="SeoulNamsan B" charset="-127"/>
                <a:cs typeface="SeoulNamsan B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350" dirty="0">
                <a:solidFill>
                  <a:srgbClr val="4D5459"/>
                </a:solidFill>
              </a:rPr>
              <a:t>Agent</a:t>
            </a:r>
            <a:endParaRPr lang="en-US" sz="675" dirty="0">
              <a:solidFill>
                <a:srgbClr val="4D5459"/>
              </a:solidFill>
            </a:endParaRPr>
          </a:p>
        </p:txBody>
      </p:sp>
      <p:cxnSp>
        <p:nvCxnSpPr>
          <p:cNvPr id="9" name="Elbow Connector 15"/>
          <p:cNvCxnSpPr/>
          <p:nvPr/>
        </p:nvCxnSpPr>
        <p:spPr>
          <a:xfrm>
            <a:off x="5881452" y="2490689"/>
            <a:ext cx="392206" cy="913770"/>
          </a:xfrm>
          <a:prstGeom prst="bentConnector3">
            <a:avLst>
              <a:gd name="adj1" fmla="val 221692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6" r="18886"/>
          <a:stretch/>
        </p:blipFill>
        <p:spPr>
          <a:xfrm>
            <a:off x="3154037" y="6189589"/>
            <a:ext cx="4569368" cy="425153"/>
          </a:xfrm>
          <a:prstGeom prst="rect">
            <a:avLst/>
          </a:prstGeom>
        </p:spPr>
      </p:pic>
      <p:grpSp>
        <p:nvGrpSpPr>
          <p:cNvPr id="11" name="Group 3"/>
          <p:cNvGrpSpPr/>
          <p:nvPr/>
        </p:nvGrpSpPr>
        <p:grpSpPr>
          <a:xfrm>
            <a:off x="3154038" y="5086130"/>
            <a:ext cx="4628148" cy="1530274"/>
            <a:chOff x="3190966" y="4045844"/>
            <a:chExt cx="6170864" cy="204036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3682" y="5339734"/>
              <a:ext cx="771358" cy="74647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5040" y="5339734"/>
              <a:ext cx="771358" cy="74647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6398" y="5339734"/>
              <a:ext cx="771358" cy="74647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7756" y="5339734"/>
              <a:ext cx="771358" cy="74647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324" y="5335302"/>
              <a:ext cx="771358" cy="7464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8317" y="4045844"/>
              <a:ext cx="933094" cy="129389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9114" y="5330869"/>
              <a:ext cx="771358" cy="74647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966" y="5330869"/>
              <a:ext cx="771358" cy="74647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0472" y="5330869"/>
              <a:ext cx="771358" cy="746475"/>
            </a:xfrm>
            <a:prstGeom prst="rect">
              <a:avLst/>
            </a:prstGeom>
          </p:spPr>
        </p:pic>
      </p:grpSp>
      <p:pic>
        <p:nvPicPr>
          <p:cNvPr id="21" name="그림 32"/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863" y="5224474"/>
            <a:ext cx="457198" cy="4381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89"/>
          <a:stretch/>
        </p:blipFill>
        <p:spPr>
          <a:xfrm>
            <a:off x="3670434" y="4025235"/>
            <a:ext cx="1205602" cy="16882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4"/>
              <p:cNvSpPr txBox="1">
                <a:spLocks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4D5459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blipFill rotWithShape="0">
                <a:blip r:embed="rId8"/>
                <a:stretch>
                  <a:fillRect l="-2128" t="-14286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Elbow Connector 17"/>
          <p:cNvCxnSpPr/>
          <p:nvPr/>
        </p:nvCxnSpPr>
        <p:spPr>
          <a:xfrm rot="10800000" flipH="1">
            <a:off x="4665342" y="2434717"/>
            <a:ext cx="392206" cy="1027074"/>
          </a:xfrm>
          <a:prstGeom prst="bentConnector4">
            <a:avLst>
              <a:gd name="adj1" fmla="val -158238"/>
              <a:gd name="adj2" fmla="val 99594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4"/>
              <p:cNvSpPr txBox="1">
                <a:spLocks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blipFill rotWithShape="0">
                <a:blip r:embed="rId9"/>
                <a:stretch>
                  <a:fillRect t="-138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Elbow Connector 16"/>
          <p:cNvCxnSpPr/>
          <p:nvPr/>
        </p:nvCxnSpPr>
        <p:spPr>
          <a:xfrm rot="10800000" flipH="1">
            <a:off x="4665342" y="2549380"/>
            <a:ext cx="392206" cy="792014"/>
          </a:xfrm>
          <a:prstGeom prst="bentConnector4">
            <a:avLst>
              <a:gd name="adj1" fmla="val -129002"/>
              <a:gd name="adj2" fmla="val 99836"/>
            </a:avLst>
          </a:prstGeom>
          <a:ln w="19050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1"/>
          <p:cNvSpPr/>
          <p:nvPr/>
        </p:nvSpPr>
        <p:spPr>
          <a:xfrm>
            <a:off x="4288276" y="2712942"/>
            <a:ext cx="1104845" cy="381046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28" name="꺾인 연결선[E] 27"/>
          <p:cNvCxnSpPr/>
          <p:nvPr/>
        </p:nvCxnSpPr>
        <p:spPr>
          <a:xfrm rot="5400000">
            <a:off x="3709893" y="3938015"/>
            <a:ext cx="1974837" cy="286779"/>
          </a:xfrm>
          <a:prstGeom prst="bentConnector3">
            <a:avLst>
              <a:gd name="adj1" fmla="val 48101"/>
            </a:avLst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4"/>
              <p:cNvSpPr txBox="1">
                <a:spLocks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0070C0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ko-KR" alt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blipFill rotWithShape="0">
                <a:blip r:embed="rId10"/>
                <a:stretch>
                  <a:fillRect l="-2222" t="-13889" b="-36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1"/>
          <p:cNvSpPr/>
          <p:nvPr/>
        </p:nvSpPr>
        <p:spPr>
          <a:xfrm>
            <a:off x="4151779" y="5068824"/>
            <a:ext cx="804287" cy="695842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grpSp>
        <p:nvGrpSpPr>
          <p:cNvPr id="31" name="그룹 236"/>
          <p:cNvGrpSpPr/>
          <p:nvPr/>
        </p:nvGrpSpPr>
        <p:grpSpPr>
          <a:xfrm>
            <a:off x="1159878" y="2899638"/>
            <a:ext cx="1729500" cy="1589892"/>
            <a:chOff x="4864608" y="2258291"/>
            <a:chExt cx="2290291" cy="2105415"/>
          </a:xfrm>
        </p:grpSpPr>
        <p:sp>
          <p:nvSpPr>
            <p:cNvPr id="32" name="타원 58"/>
            <p:cNvSpPr/>
            <p:nvPr/>
          </p:nvSpPr>
          <p:spPr>
            <a:xfrm>
              <a:off x="5016769" y="27255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3" name="타원 59"/>
            <p:cNvSpPr/>
            <p:nvPr/>
          </p:nvSpPr>
          <p:spPr>
            <a:xfrm>
              <a:off x="5016768" y="330870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4" name="타원 60"/>
            <p:cNvSpPr/>
            <p:nvPr/>
          </p:nvSpPr>
          <p:spPr>
            <a:xfrm>
              <a:off x="5022994" y="38918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5" name="타원 61"/>
            <p:cNvSpPr/>
            <p:nvPr/>
          </p:nvSpPr>
          <p:spPr>
            <a:xfrm>
              <a:off x="5656204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6" name="타원 62"/>
            <p:cNvSpPr/>
            <p:nvPr/>
          </p:nvSpPr>
          <p:spPr>
            <a:xfrm>
              <a:off x="5656206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7" name="타원 63"/>
            <p:cNvSpPr/>
            <p:nvPr/>
          </p:nvSpPr>
          <p:spPr>
            <a:xfrm>
              <a:off x="5656205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8" name="타원 64"/>
            <p:cNvSpPr/>
            <p:nvPr/>
          </p:nvSpPr>
          <p:spPr>
            <a:xfrm>
              <a:off x="5662431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9" name="타원 65"/>
            <p:cNvSpPr/>
            <p:nvPr/>
          </p:nvSpPr>
          <p:spPr>
            <a:xfrm>
              <a:off x="6301867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0" name="타원 66"/>
            <p:cNvSpPr/>
            <p:nvPr/>
          </p:nvSpPr>
          <p:spPr>
            <a:xfrm>
              <a:off x="6301869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1" name="타원 67"/>
            <p:cNvSpPr/>
            <p:nvPr/>
          </p:nvSpPr>
          <p:spPr>
            <a:xfrm>
              <a:off x="6301868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2" name="타원 68"/>
            <p:cNvSpPr/>
            <p:nvPr/>
          </p:nvSpPr>
          <p:spPr>
            <a:xfrm>
              <a:off x="6308094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3" name="타원 69"/>
            <p:cNvSpPr/>
            <p:nvPr/>
          </p:nvSpPr>
          <p:spPr>
            <a:xfrm>
              <a:off x="6944869" y="27192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4" name="타원 70"/>
            <p:cNvSpPr/>
            <p:nvPr/>
          </p:nvSpPr>
          <p:spPr>
            <a:xfrm>
              <a:off x="6944868" y="330240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5" name="타원 71"/>
            <p:cNvSpPr/>
            <p:nvPr/>
          </p:nvSpPr>
          <p:spPr>
            <a:xfrm>
              <a:off x="6951094" y="38855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grpSp>
          <p:nvGrpSpPr>
            <p:cNvPr id="46" name="그룹 233"/>
            <p:cNvGrpSpPr/>
            <p:nvPr/>
          </p:nvGrpSpPr>
          <p:grpSpPr>
            <a:xfrm>
              <a:off x="5062487" y="2461820"/>
              <a:ext cx="600414" cy="1717121"/>
              <a:chOff x="5062487" y="2461820"/>
              <a:chExt cx="600414" cy="1717121"/>
            </a:xfrm>
          </p:grpSpPr>
          <p:cxnSp>
            <p:nvCxnSpPr>
              <p:cNvPr id="91" name="직선 연결선[R] 75"/>
              <p:cNvCxnSpPr/>
              <p:nvPr/>
            </p:nvCxnSpPr>
            <p:spPr>
              <a:xfrm>
                <a:off x="5062488" y="2748411"/>
                <a:ext cx="593717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[R] 76"/>
              <p:cNvCxnSpPr/>
              <p:nvPr/>
            </p:nvCxnSpPr>
            <p:spPr>
              <a:xfrm>
                <a:off x="5062488" y="2748411"/>
                <a:ext cx="599943" cy="86354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[R] 80"/>
              <p:cNvCxnSpPr/>
              <p:nvPr/>
            </p:nvCxnSpPr>
            <p:spPr>
              <a:xfrm>
                <a:off x="5062488" y="2748411"/>
                <a:ext cx="600411" cy="14305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[R] 93"/>
              <p:cNvCxnSpPr/>
              <p:nvPr/>
            </p:nvCxnSpPr>
            <p:spPr>
              <a:xfrm flipV="1">
                <a:off x="5062488" y="2461820"/>
                <a:ext cx="600413" cy="2865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[R] 94"/>
              <p:cNvCxnSpPr/>
              <p:nvPr/>
            </p:nvCxnSpPr>
            <p:spPr>
              <a:xfrm flipV="1">
                <a:off x="5062487" y="2461820"/>
                <a:ext cx="600414" cy="86974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[R] 90"/>
              <p:cNvCxnSpPr/>
              <p:nvPr/>
            </p:nvCxnSpPr>
            <p:spPr>
              <a:xfrm flipV="1">
                <a:off x="5062487" y="302880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[R] 96"/>
              <p:cNvCxnSpPr/>
              <p:nvPr/>
            </p:nvCxnSpPr>
            <p:spPr>
              <a:xfrm>
                <a:off x="5062487" y="3331561"/>
                <a:ext cx="599944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[R] 97"/>
              <p:cNvCxnSpPr/>
              <p:nvPr/>
            </p:nvCxnSpPr>
            <p:spPr>
              <a:xfrm>
                <a:off x="5068713" y="3914711"/>
                <a:ext cx="594186" cy="2642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[R] 100"/>
              <p:cNvCxnSpPr/>
              <p:nvPr/>
            </p:nvCxnSpPr>
            <p:spPr>
              <a:xfrm flipV="1">
                <a:off x="5068713" y="361195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[R] 99"/>
              <p:cNvCxnSpPr/>
              <p:nvPr/>
            </p:nvCxnSpPr>
            <p:spPr>
              <a:xfrm flipV="1">
                <a:off x="5068713" y="3028806"/>
                <a:ext cx="587492" cy="88590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[R] 106"/>
              <p:cNvCxnSpPr/>
              <p:nvPr/>
            </p:nvCxnSpPr>
            <p:spPr>
              <a:xfrm flipV="1">
                <a:off x="5068713" y="2461820"/>
                <a:ext cx="594188" cy="14528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[R] 111"/>
              <p:cNvCxnSpPr/>
              <p:nvPr/>
            </p:nvCxnSpPr>
            <p:spPr>
              <a:xfrm>
                <a:off x="5062487" y="3331561"/>
                <a:ext cx="600412" cy="84738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234"/>
            <p:cNvGrpSpPr/>
            <p:nvPr/>
          </p:nvGrpSpPr>
          <p:grpSpPr>
            <a:xfrm>
              <a:off x="5695228" y="2445656"/>
              <a:ext cx="613336" cy="1749450"/>
              <a:chOff x="5695228" y="2445656"/>
              <a:chExt cx="613336" cy="1749450"/>
            </a:xfrm>
          </p:grpSpPr>
          <p:cxnSp>
            <p:nvCxnSpPr>
              <p:cNvPr id="75" name="직선 연결선[R] 114"/>
              <p:cNvCxnSpPr/>
              <p:nvPr/>
            </p:nvCxnSpPr>
            <p:spPr>
              <a:xfrm>
                <a:off x="5701925" y="24456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[R] 117"/>
              <p:cNvCxnSpPr/>
              <p:nvPr/>
            </p:nvCxnSpPr>
            <p:spPr>
              <a:xfrm>
                <a:off x="5695230" y="2461820"/>
                <a:ext cx="606638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[R] 120"/>
              <p:cNvCxnSpPr/>
              <p:nvPr/>
            </p:nvCxnSpPr>
            <p:spPr>
              <a:xfrm>
                <a:off x="5695230" y="2461820"/>
                <a:ext cx="61286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[R] 123"/>
              <p:cNvCxnSpPr/>
              <p:nvPr/>
            </p:nvCxnSpPr>
            <p:spPr>
              <a:xfrm>
                <a:off x="5695230" y="2461820"/>
                <a:ext cx="613332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[R] 126"/>
              <p:cNvCxnSpPr/>
              <p:nvPr/>
            </p:nvCxnSpPr>
            <p:spPr>
              <a:xfrm flipV="1">
                <a:off x="5701924" y="2461820"/>
                <a:ext cx="606640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[R] 133"/>
              <p:cNvCxnSpPr/>
              <p:nvPr/>
            </p:nvCxnSpPr>
            <p:spPr>
              <a:xfrm>
                <a:off x="5701924" y="30288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[R] 136"/>
              <p:cNvCxnSpPr/>
              <p:nvPr/>
            </p:nvCxnSpPr>
            <p:spPr>
              <a:xfrm>
                <a:off x="5701924" y="3028806"/>
                <a:ext cx="606170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[R] 139"/>
              <p:cNvCxnSpPr/>
              <p:nvPr/>
            </p:nvCxnSpPr>
            <p:spPr>
              <a:xfrm>
                <a:off x="5701924" y="3028806"/>
                <a:ext cx="606638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[R] 143"/>
              <p:cNvCxnSpPr/>
              <p:nvPr/>
            </p:nvCxnSpPr>
            <p:spPr>
              <a:xfrm flipV="1">
                <a:off x="5708150" y="2461820"/>
                <a:ext cx="60041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[R] 146"/>
              <p:cNvCxnSpPr/>
              <p:nvPr/>
            </p:nvCxnSpPr>
            <p:spPr>
              <a:xfrm flipV="1">
                <a:off x="5708150" y="3028806"/>
                <a:ext cx="593718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[R] 150"/>
              <p:cNvCxnSpPr/>
              <p:nvPr/>
            </p:nvCxnSpPr>
            <p:spPr>
              <a:xfrm>
                <a:off x="5708150" y="36119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[R] 155"/>
              <p:cNvCxnSpPr/>
              <p:nvPr/>
            </p:nvCxnSpPr>
            <p:spPr>
              <a:xfrm>
                <a:off x="5708150" y="3611956"/>
                <a:ext cx="600412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[R] 158"/>
              <p:cNvCxnSpPr/>
              <p:nvPr/>
            </p:nvCxnSpPr>
            <p:spPr>
              <a:xfrm>
                <a:off x="5701923" y="41951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[R] 161"/>
              <p:cNvCxnSpPr/>
              <p:nvPr/>
            </p:nvCxnSpPr>
            <p:spPr>
              <a:xfrm flipV="1">
                <a:off x="5695228" y="3611956"/>
                <a:ext cx="612866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[R] 165"/>
              <p:cNvCxnSpPr/>
              <p:nvPr/>
            </p:nvCxnSpPr>
            <p:spPr>
              <a:xfrm flipV="1">
                <a:off x="5695228" y="3028806"/>
                <a:ext cx="606640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[R] 168"/>
              <p:cNvCxnSpPr/>
              <p:nvPr/>
            </p:nvCxnSpPr>
            <p:spPr>
              <a:xfrm flipV="1">
                <a:off x="5695228" y="2461820"/>
                <a:ext cx="613336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235"/>
            <p:cNvGrpSpPr/>
            <p:nvPr/>
          </p:nvGrpSpPr>
          <p:grpSpPr>
            <a:xfrm>
              <a:off x="6340891" y="2461820"/>
              <a:ext cx="610203" cy="1717121"/>
              <a:chOff x="6340891" y="2461820"/>
              <a:chExt cx="610203" cy="1717121"/>
            </a:xfrm>
          </p:grpSpPr>
          <p:cxnSp>
            <p:nvCxnSpPr>
              <p:cNvPr id="63" name="직선 연결선[R] 176"/>
              <p:cNvCxnSpPr/>
              <p:nvPr/>
            </p:nvCxnSpPr>
            <p:spPr>
              <a:xfrm>
                <a:off x="6340893" y="2461820"/>
                <a:ext cx="603976" cy="2802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[R] 183"/>
              <p:cNvCxnSpPr/>
              <p:nvPr/>
            </p:nvCxnSpPr>
            <p:spPr>
              <a:xfrm flipV="1">
                <a:off x="6347587" y="2742113"/>
                <a:ext cx="597282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[R] 186"/>
              <p:cNvCxnSpPr/>
              <p:nvPr/>
            </p:nvCxnSpPr>
            <p:spPr>
              <a:xfrm flipV="1">
                <a:off x="6353813" y="2742113"/>
                <a:ext cx="591056" cy="8698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[R] 189"/>
              <p:cNvCxnSpPr/>
              <p:nvPr/>
            </p:nvCxnSpPr>
            <p:spPr>
              <a:xfrm flipV="1">
                <a:off x="6340891" y="2742113"/>
                <a:ext cx="603977" cy="14368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[R] 193"/>
              <p:cNvCxnSpPr/>
              <p:nvPr/>
            </p:nvCxnSpPr>
            <p:spPr>
              <a:xfrm flipV="1">
                <a:off x="6340891" y="3325263"/>
                <a:ext cx="603977" cy="85367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[R] 196"/>
              <p:cNvCxnSpPr/>
              <p:nvPr/>
            </p:nvCxnSpPr>
            <p:spPr>
              <a:xfrm flipV="1">
                <a:off x="6340891" y="3908413"/>
                <a:ext cx="610203" cy="2705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[R] 199"/>
              <p:cNvCxnSpPr/>
              <p:nvPr/>
            </p:nvCxnSpPr>
            <p:spPr>
              <a:xfrm>
                <a:off x="6353813" y="361195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[R] 202"/>
              <p:cNvCxnSpPr/>
              <p:nvPr/>
            </p:nvCxnSpPr>
            <p:spPr>
              <a:xfrm flipV="1">
                <a:off x="6353813" y="3325263"/>
                <a:ext cx="591055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[R] 205"/>
              <p:cNvCxnSpPr/>
              <p:nvPr/>
            </p:nvCxnSpPr>
            <p:spPr>
              <a:xfrm flipH="1" flipV="1">
                <a:off x="6347587" y="302880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[R] 209"/>
              <p:cNvCxnSpPr/>
              <p:nvPr/>
            </p:nvCxnSpPr>
            <p:spPr>
              <a:xfrm flipH="1" flipV="1">
                <a:off x="6340893" y="2461820"/>
                <a:ext cx="603975" cy="8634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[R] 212"/>
              <p:cNvCxnSpPr/>
              <p:nvPr/>
            </p:nvCxnSpPr>
            <p:spPr>
              <a:xfrm flipH="1" flipV="1">
                <a:off x="6340893" y="2461820"/>
                <a:ext cx="610201" cy="14465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[R] 215"/>
              <p:cNvCxnSpPr/>
              <p:nvPr/>
            </p:nvCxnSpPr>
            <p:spPr>
              <a:xfrm flipH="1" flipV="1">
                <a:off x="6347587" y="3028806"/>
                <a:ext cx="603507" cy="87960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타원 219"/>
            <p:cNvSpPr/>
            <p:nvPr/>
          </p:nvSpPr>
          <p:spPr>
            <a:xfrm>
              <a:off x="4864609" y="25610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0" name="타원 220"/>
            <p:cNvSpPr/>
            <p:nvPr/>
          </p:nvSpPr>
          <p:spPr>
            <a:xfrm>
              <a:off x="4864608" y="314419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1" name="타원 221"/>
            <p:cNvSpPr/>
            <p:nvPr/>
          </p:nvSpPr>
          <p:spPr>
            <a:xfrm>
              <a:off x="4870834" y="37273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2" name="타원 222"/>
            <p:cNvSpPr/>
            <p:nvPr/>
          </p:nvSpPr>
          <p:spPr>
            <a:xfrm>
              <a:off x="5504044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3" name="타원 223"/>
            <p:cNvSpPr/>
            <p:nvPr/>
          </p:nvSpPr>
          <p:spPr>
            <a:xfrm>
              <a:off x="5504046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4" name="타원 224"/>
            <p:cNvSpPr/>
            <p:nvPr/>
          </p:nvSpPr>
          <p:spPr>
            <a:xfrm>
              <a:off x="5504045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5" name="타원 225"/>
            <p:cNvSpPr/>
            <p:nvPr/>
          </p:nvSpPr>
          <p:spPr>
            <a:xfrm>
              <a:off x="5510271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6" name="타원 226"/>
            <p:cNvSpPr/>
            <p:nvPr/>
          </p:nvSpPr>
          <p:spPr>
            <a:xfrm>
              <a:off x="6149707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7" name="타원 227"/>
            <p:cNvSpPr/>
            <p:nvPr/>
          </p:nvSpPr>
          <p:spPr>
            <a:xfrm>
              <a:off x="6149709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8" name="타원 228"/>
            <p:cNvSpPr/>
            <p:nvPr/>
          </p:nvSpPr>
          <p:spPr>
            <a:xfrm>
              <a:off x="6149708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9" name="타원 229"/>
            <p:cNvSpPr/>
            <p:nvPr/>
          </p:nvSpPr>
          <p:spPr>
            <a:xfrm>
              <a:off x="6155934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0" name="타원 230"/>
            <p:cNvSpPr/>
            <p:nvPr/>
          </p:nvSpPr>
          <p:spPr>
            <a:xfrm>
              <a:off x="6792709" y="255474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25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1" name="타원 231"/>
            <p:cNvSpPr/>
            <p:nvPr/>
          </p:nvSpPr>
          <p:spPr>
            <a:xfrm>
              <a:off x="6792708" y="313789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2" name="타원 232"/>
            <p:cNvSpPr/>
            <p:nvPr/>
          </p:nvSpPr>
          <p:spPr>
            <a:xfrm>
              <a:off x="6798934" y="3721048"/>
              <a:ext cx="355965" cy="35596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</p:grpSp>
      <p:cxnSp>
        <p:nvCxnSpPr>
          <p:cNvPr id="103" name="꺾인 연결선[E] 102"/>
          <p:cNvCxnSpPr/>
          <p:nvPr/>
        </p:nvCxnSpPr>
        <p:spPr>
          <a:xfrm rot="10800000" flipV="1">
            <a:off x="3371828" y="2903464"/>
            <a:ext cx="916448" cy="1257277"/>
          </a:xfrm>
          <a:prstGeom prst="bentConnector3">
            <a:avLst>
              <a:gd name="adj1" fmla="val 39025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4" name="그림 10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432" y="4902053"/>
            <a:ext cx="1390650" cy="1285875"/>
          </a:xfrm>
          <a:prstGeom prst="rect">
            <a:avLst/>
          </a:prstGeom>
        </p:spPr>
      </p:pic>
      <p:cxnSp>
        <p:nvCxnSpPr>
          <p:cNvPr id="105" name="꺾인 연결선[E] 172"/>
          <p:cNvCxnSpPr/>
          <p:nvPr/>
        </p:nvCxnSpPr>
        <p:spPr>
          <a:xfrm rot="16200000" flipH="1" flipV="1">
            <a:off x="1868475" y="2029084"/>
            <a:ext cx="965346" cy="2382539"/>
          </a:xfrm>
          <a:prstGeom prst="bentConnector4">
            <a:avLst>
              <a:gd name="adj1" fmla="val -31364"/>
              <a:gd name="adj2" fmla="val 106511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6" name="Rectangle 21"/>
          <p:cNvSpPr/>
          <p:nvPr/>
        </p:nvSpPr>
        <p:spPr>
          <a:xfrm>
            <a:off x="6867841" y="2738518"/>
            <a:ext cx="1089752" cy="355469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107" name="꺾인 연결선[E] 106"/>
          <p:cNvCxnSpPr/>
          <p:nvPr/>
        </p:nvCxnSpPr>
        <p:spPr>
          <a:xfrm rot="5400000" flipH="1" flipV="1">
            <a:off x="4802064" y="1393767"/>
            <a:ext cx="910433" cy="4310874"/>
          </a:xfrm>
          <a:prstGeom prst="bentConnector3">
            <a:avLst>
              <a:gd name="adj1" fmla="val 17717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8" name="텍스트 상자 107"/>
          <p:cNvSpPr txBox="1"/>
          <p:nvPr/>
        </p:nvSpPr>
        <p:spPr>
          <a:xfrm>
            <a:off x="2917858" y="4033784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>
                <a:solidFill>
                  <a:srgbClr val="4D5459"/>
                </a:solidFill>
                <a:latin typeface="SeoulNamsan B" charset="-127"/>
                <a:ea typeface="SeoulNamsan B" charset="-127"/>
                <a:cs typeface="SeoulNamsan B" charset="-127"/>
              </a:rPr>
              <a:t>점프</a:t>
            </a:r>
          </a:p>
        </p:txBody>
      </p:sp>
      <p:sp>
        <p:nvSpPr>
          <p:cNvPr id="109" name="Shape 818"/>
          <p:cNvSpPr txBox="1"/>
          <p:nvPr/>
        </p:nvSpPr>
        <p:spPr>
          <a:xfrm>
            <a:off x="811770" y="609970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www.slideshare.net</a:t>
            </a:r>
            <a:r>
              <a:rPr lang="en" sz="600" dirty="0"/>
              <a:t>/</a:t>
            </a:r>
            <a:r>
              <a:rPr lang="en" sz="600" dirty="0" err="1"/>
              <a:t>deview</a:t>
            </a:r>
            <a:r>
              <a:rPr lang="en" sz="600" dirty="0"/>
              <a:t>/ai-67608549</a:t>
            </a:r>
          </a:p>
        </p:txBody>
      </p:sp>
    </p:spTree>
    <p:extLst>
      <p:ext uri="{BB962C8B-B14F-4D97-AF65-F5344CB8AC3E}">
        <p14:creationId xmlns:p14="http://schemas.microsoft.com/office/powerpoint/2010/main" val="106354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사용은 동일</a:t>
            </a:r>
            <a:endParaRPr kumimoji="1" lang="en-US" altLang="ko-KR"/>
          </a:p>
          <a:p>
            <a:r>
              <a:rPr kumimoji="1" lang="ko-KR" altLang="en-US"/>
              <a:t>학습에 필요한 데이터를 동적으로 생성</a:t>
            </a:r>
            <a:endParaRPr kumimoji="1" lang="en-US" altLang="ko-KR"/>
          </a:p>
          <a:p>
            <a:r>
              <a:rPr kumimoji="1" lang="ko-KR" altLang="en-US"/>
              <a:t>시뮬레이터를 사용하여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709300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 예 </a:t>
            </a:r>
            <a:r>
              <a:rPr kumimoji="1" lang="en-US" altLang="ko-KR"/>
              <a:t>-</a:t>
            </a:r>
            <a:r>
              <a:rPr kumimoji="1" lang="ko-KR" altLang="en-US"/>
              <a:t> 아타리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https://www.youtube.com/watch?v=V1eYniJ0Rnk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532" y="1705452"/>
            <a:ext cx="3632923" cy="418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2529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 예 </a:t>
            </a:r>
            <a:r>
              <a:rPr kumimoji="1" lang="en-US" altLang="ko-KR"/>
              <a:t>-</a:t>
            </a:r>
            <a:r>
              <a:rPr kumimoji="1" lang="ko-KR" altLang="en-US"/>
              <a:t> 쿠키런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https://www.youtube.com/watch?v=exXD6wJLJ6s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1549899"/>
            <a:ext cx="5282557" cy="432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65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7760002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GAN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3103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04" y="2102940"/>
            <a:ext cx="7442791" cy="3735545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https://arxiv.org/pdf/1511.06434.pdf</a:t>
            </a:r>
          </a:p>
        </p:txBody>
      </p:sp>
    </p:spTree>
    <p:extLst>
      <p:ext uri="{BB962C8B-B14F-4D97-AF65-F5344CB8AC3E}">
        <p14:creationId xmlns:p14="http://schemas.microsoft.com/office/powerpoint/2010/main" val="61587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Image Translation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65" y="2749657"/>
            <a:ext cx="7272670" cy="2745654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https://phillipi.github.io/pix2pix/</a:t>
            </a:r>
          </a:p>
        </p:txBody>
      </p:sp>
    </p:spTree>
    <p:extLst>
      <p:ext uri="{BB962C8B-B14F-4D97-AF65-F5344CB8AC3E}">
        <p14:creationId xmlns:p14="http://schemas.microsoft.com/office/powerpoint/2010/main" val="13332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06" y="1901757"/>
            <a:ext cx="5725513" cy="3871721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http://research.nvidia.com/sites/default/files/publications/karras2017gan-paper.pdf</a:t>
            </a:r>
          </a:p>
        </p:txBody>
      </p:sp>
    </p:spTree>
    <p:extLst>
      <p:ext uri="{BB962C8B-B14F-4D97-AF65-F5344CB8AC3E}">
        <p14:creationId xmlns:p14="http://schemas.microsoft.com/office/powerpoint/2010/main" val="95946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083" y="2345698"/>
            <a:ext cx="2677433" cy="3472026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4221124" y="3079019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/>
              <a:t>Discriminator. </a:t>
            </a:r>
            <a:r>
              <a:rPr kumimoji="1" lang="ko-KR" altLang="en-US" sz="1400"/>
              <a:t>판별기</a:t>
            </a:r>
            <a:r>
              <a:rPr kumimoji="1" lang="en-US" altLang="ko-KR" sz="1400"/>
              <a:t>.</a:t>
            </a:r>
            <a:r>
              <a:rPr kumimoji="1" lang="ko-KR" altLang="en-US" sz="1400"/>
              <a:t> </a:t>
            </a:r>
            <a:endParaRPr kumimoji="1" lang="en-US" altLang="ko-KR" sz="1400"/>
          </a:p>
          <a:p>
            <a:r>
              <a:rPr kumimoji="1" lang="ko-KR" altLang="en-US" sz="1400"/>
              <a:t>이미지가 진짜인지 가짜인지 판별한다</a:t>
            </a:r>
            <a:r>
              <a:rPr kumimoji="1" lang="en-US" altLang="ko-KR" sz="1400"/>
              <a:t>.</a:t>
            </a:r>
            <a:endParaRPr kumimoji="1" lang="ko-KR" altLang="en-US" sz="1400"/>
          </a:p>
        </p:txBody>
      </p:sp>
      <p:sp>
        <p:nvSpPr>
          <p:cNvPr id="8" name="텍스트 상자 7"/>
          <p:cNvSpPr txBox="1"/>
          <p:nvPr/>
        </p:nvSpPr>
        <p:spPr>
          <a:xfrm>
            <a:off x="4221124" y="4516762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/>
              <a:t>Generator. </a:t>
            </a:r>
            <a:r>
              <a:rPr kumimoji="1" lang="ko-KR" altLang="en-US" sz="1400"/>
              <a:t>생성기</a:t>
            </a:r>
            <a:r>
              <a:rPr kumimoji="1" lang="en-US" altLang="ko-KR" sz="1400"/>
              <a:t>.</a:t>
            </a:r>
          </a:p>
          <a:p>
            <a:r>
              <a:rPr kumimoji="1" lang="ko-KR" altLang="en-US" sz="1400"/>
              <a:t>노이즈에서 가짜 이미지를 생성한다</a:t>
            </a:r>
            <a:r>
              <a:rPr kumimoji="1" lang="en-US" altLang="ko-KR" sz="1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24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Generative Adversarial </a:t>
            </a:r>
            <a:r>
              <a:rPr kumimoji="1" lang="en-US" altLang="ko-KR" dirty="0" smtClean="0"/>
              <a:t>Networks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69312" y="3028935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47464" y="29345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41991" y="317892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80735" y="2922610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15386" y="316694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100099" y="3035282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21586" y="31669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11522" y="2934586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46173" y="31669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80735" y="420334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100099" y="431601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21586" y="444768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48998" y="421724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46173" y="444768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모서리가 둥근 사각형 설명선[R] 23"/>
          <p:cNvSpPr/>
          <p:nvPr/>
        </p:nvSpPr>
        <p:spPr>
          <a:xfrm>
            <a:off x="393405" y="4316017"/>
            <a:ext cx="1127053" cy="681285"/>
          </a:xfrm>
          <a:prstGeom prst="wedgeRoundRectCallout">
            <a:avLst>
              <a:gd name="adj1" fmla="val -17940"/>
              <a:gd name="adj2" fmla="val -160169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노이즈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5" name="모서리가 둥근 사각형 설명선[R] 24"/>
          <p:cNvSpPr/>
          <p:nvPr/>
        </p:nvSpPr>
        <p:spPr>
          <a:xfrm>
            <a:off x="4107719" y="5498389"/>
            <a:ext cx="1127053" cy="681285"/>
          </a:xfrm>
          <a:prstGeom prst="wedgeRoundRectCallout">
            <a:avLst>
              <a:gd name="adj1" fmla="val -45298"/>
              <a:gd name="adj2" fmla="val -158608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진짜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이미지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6" name="모서리가 둥근 사각형 설명선[R] 25"/>
          <p:cNvSpPr/>
          <p:nvPr/>
        </p:nvSpPr>
        <p:spPr>
          <a:xfrm>
            <a:off x="4536572" y="1603520"/>
            <a:ext cx="1127053" cy="681285"/>
          </a:xfrm>
          <a:prstGeom prst="wedgeRoundRectCallout">
            <a:avLst>
              <a:gd name="adj1" fmla="val -78317"/>
              <a:gd name="adj2" fmla="val 139478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가짜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이미지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7" name="모서리가 둥근 사각형 설명선[R] 26"/>
          <p:cNvSpPr/>
          <p:nvPr/>
        </p:nvSpPr>
        <p:spPr>
          <a:xfrm>
            <a:off x="7045673" y="1572380"/>
            <a:ext cx="1311518" cy="681285"/>
          </a:xfrm>
          <a:prstGeom prst="wedgeRoundRectCallout">
            <a:avLst>
              <a:gd name="adj1" fmla="val 35834"/>
              <a:gd name="adj2" fmla="val 155085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가짜이미지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에 대한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판별값</a:t>
            </a:r>
            <a:endParaRPr kumimoji="1" lang="ko-KR" altLang="en-US" sz="1400">
              <a:solidFill>
                <a:schemeClr val="tx1"/>
              </a:solidFill>
            </a:endParaRPr>
          </a:p>
        </p:txBody>
      </p:sp>
      <p:sp>
        <p:nvSpPr>
          <p:cNvPr id="28" name="모서리가 둥근 사각형 설명선[R] 27"/>
          <p:cNvSpPr/>
          <p:nvPr/>
        </p:nvSpPr>
        <p:spPr>
          <a:xfrm>
            <a:off x="6774591" y="5499908"/>
            <a:ext cx="1311518" cy="681285"/>
          </a:xfrm>
          <a:prstGeom prst="wedgeRoundRectCallout">
            <a:avLst>
              <a:gd name="adj1" fmla="val 44752"/>
              <a:gd name="adj2" fmla="val -161729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진짜이미지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에 대한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판별값</a:t>
            </a:r>
            <a:endParaRPr kumimoji="1" lang="ko-KR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20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판별기</a:t>
            </a:r>
            <a:r>
              <a:rPr kumimoji="1" lang="en-US" altLang="ko-KR" dirty="0" smtClean="0"/>
              <a:t>(discriminator)</a:t>
            </a:r>
            <a:r>
              <a:rPr kumimoji="1" lang="ko-KR" altLang="en-US" dirty="0" smtClean="0"/>
              <a:t>의 목적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58679" y="1895534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36831" y="180118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31358" y="20455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70102" y="178920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04753" y="20335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89466" y="190188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10953" y="20335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00889" y="180118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35540" y="203354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70102" y="2575058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089466" y="2687730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10953" y="281939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38365" y="25889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35540" y="28193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031358" y="3486335"/>
            <a:ext cx="3157870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진짜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(X)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 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(D_real)</a:t>
            </a:r>
            <a:r>
              <a:rPr kumimoji="1" lang="ko-KR" altLang="en-US" dirty="0" smtClean="0">
                <a:solidFill>
                  <a:schemeClr val="tx1"/>
                </a:solidFill>
              </a:rPr>
              <a:t>은 </a:t>
            </a:r>
            <a:r>
              <a:rPr kumimoji="1" lang="en-US" altLang="ko-KR" dirty="0" smtClean="0">
                <a:solidFill>
                  <a:schemeClr val="tx1"/>
                </a:solidFill>
              </a:rPr>
              <a:t>1(</a:t>
            </a:r>
            <a:r>
              <a:rPr kumimoji="1" lang="ko-KR" altLang="en-US" dirty="0" smtClean="0">
                <a:solidFill>
                  <a:schemeClr val="tx1"/>
                </a:solidFill>
              </a:rPr>
              <a:t>진짜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4738935" y="3511265"/>
            <a:ext cx="3320544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생성한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G)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(D_gene)</a:t>
            </a:r>
            <a:r>
              <a:rPr kumimoji="1" lang="ko-KR" altLang="en-US" dirty="0" smtClean="0">
                <a:solidFill>
                  <a:schemeClr val="tx1"/>
                </a:solidFill>
              </a:rPr>
              <a:t>는 </a:t>
            </a:r>
            <a:r>
              <a:rPr kumimoji="1" lang="en-US" altLang="ko-KR" dirty="0" smtClean="0">
                <a:solidFill>
                  <a:schemeClr val="tx1"/>
                </a:solidFill>
              </a:rPr>
              <a:t>0(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41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판별기</a:t>
            </a:r>
            <a:r>
              <a:rPr kumimoji="1" lang="en-US" altLang="ko-KR" dirty="0" smtClean="0"/>
              <a:t>(discriminator)</a:t>
            </a:r>
            <a:r>
              <a:rPr kumimoji="1" lang="ko-KR" altLang="en-US" dirty="0" smtClean="0"/>
              <a:t>의 비용함수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58679" y="1895534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36831" y="180118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31358" y="20455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70102" y="178920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04753" y="20335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89466" y="190188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10953" y="20335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00889" y="180118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35540" y="203354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70102" y="2575058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089466" y="2687730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10953" y="281939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38365" y="25889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35540" y="28193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031358" y="3486335"/>
            <a:ext cx="3157870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진짜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(X)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 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(D_real)</a:t>
            </a:r>
            <a:r>
              <a:rPr kumimoji="1" lang="ko-KR" altLang="en-US" dirty="0" smtClean="0">
                <a:solidFill>
                  <a:schemeClr val="tx1"/>
                </a:solidFill>
              </a:rPr>
              <a:t>은 </a:t>
            </a:r>
            <a:r>
              <a:rPr kumimoji="1" lang="en-US" altLang="ko-KR" dirty="0" smtClean="0">
                <a:solidFill>
                  <a:schemeClr val="tx1"/>
                </a:solidFill>
              </a:rPr>
              <a:t>1(</a:t>
            </a:r>
            <a:r>
              <a:rPr kumimoji="1" lang="ko-KR" altLang="en-US" dirty="0" smtClean="0">
                <a:solidFill>
                  <a:schemeClr val="tx1"/>
                </a:solidFill>
              </a:rPr>
              <a:t>진짜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738935" y="3511265"/>
            <a:ext cx="3320544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생성한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G)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(D_gene)</a:t>
            </a:r>
            <a:r>
              <a:rPr kumimoji="1" lang="ko-KR" altLang="en-US" dirty="0" smtClean="0">
                <a:solidFill>
                  <a:schemeClr val="tx1"/>
                </a:solidFill>
              </a:rPr>
              <a:t>는 </a:t>
            </a:r>
            <a:r>
              <a:rPr kumimoji="1" lang="en-US" altLang="ko-KR" dirty="0" smtClean="0">
                <a:solidFill>
                  <a:schemeClr val="tx1"/>
                </a:solidFill>
              </a:rPr>
              <a:t>0(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텍스트 상자 20"/>
          <p:cNvSpPr txBox="1"/>
          <p:nvPr/>
        </p:nvSpPr>
        <p:spPr>
          <a:xfrm>
            <a:off x="1187660" y="4685729"/>
            <a:ext cx="7102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D_real</a:t>
            </a:r>
            <a:r>
              <a:rPr kumimoji="1" lang="ko-KR" altLang="en-US" sz="2400" dirty="0" smtClean="0"/>
              <a:t>은 </a:t>
            </a:r>
            <a:r>
              <a:rPr kumimoji="1" lang="en-US" altLang="ko-KR" sz="2400" dirty="0" smtClean="0"/>
              <a:t>1</a:t>
            </a:r>
            <a:r>
              <a:rPr kumimoji="1" lang="ko-KR" altLang="en-US" sz="2400" dirty="0" smtClean="0"/>
              <a:t>이면 좋은 거고</a:t>
            </a:r>
            <a:r>
              <a:rPr kumimoji="1" lang="en-US" altLang="ko-KR" sz="2400" dirty="0" smtClean="0"/>
              <a:t>,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D_gene</a:t>
            </a:r>
            <a:r>
              <a:rPr kumimoji="1" lang="ko-KR" altLang="en-US" sz="2400" dirty="0" smtClean="0"/>
              <a:t>은 </a:t>
            </a:r>
            <a:r>
              <a:rPr kumimoji="1" lang="en-US" altLang="ko-KR" sz="2400" dirty="0" smtClean="0"/>
              <a:t>0</a:t>
            </a:r>
            <a:r>
              <a:rPr kumimoji="1" lang="ko-KR" altLang="en-US" sz="2400" dirty="0" smtClean="0"/>
              <a:t>이면 좋은 거고</a:t>
            </a:r>
            <a:endParaRPr kumimoji="1" lang="en-US" altLang="ko-KR" sz="2400" dirty="0" smtClean="0"/>
          </a:p>
          <a:p>
            <a:endParaRPr kumimoji="1" lang="en-US" altLang="ko-KR" sz="2400" dirty="0" smtClean="0"/>
          </a:p>
          <a:p>
            <a:r>
              <a:rPr kumimoji="1" lang="en-US" altLang="ko-KR" sz="2400" dirty="0" smtClean="0"/>
              <a:t>loss_D = log(D_real) + log(1-D_gene) 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0973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생성기</a:t>
            </a:r>
            <a:r>
              <a:rPr kumimoji="1" lang="en-US" altLang="ko-KR" dirty="0"/>
              <a:t>(generator)</a:t>
            </a:r>
            <a:r>
              <a:rPr kumimoji="1" lang="ko-KR" altLang="en-US"/>
              <a:t>의 목적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58679" y="1895534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36831" y="180118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31358" y="20455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70102" y="178920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04753" y="20335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89466" y="190188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10953" y="20335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00889" y="180118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35540" y="203354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70102" y="2575058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089466" y="2687730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10953" y="281939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38365" y="25889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35540" y="28193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738935" y="3511265"/>
            <a:ext cx="3320544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생성한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G)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(D_gene)</a:t>
            </a:r>
            <a:r>
              <a:rPr kumimoji="1" lang="ko-KR" altLang="en-US" dirty="0" smtClean="0">
                <a:solidFill>
                  <a:schemeClr val="tx1"/>
                </a:solidFill>
              </a:rPr>
              <a:t>는 </a:t>
            </a:r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진짜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16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생성기</a:t>
            </a:r>
            <a:r>
              <a:rPr kumimoji="1" lang="en-US" altLang="ko-KR" dirty="0"/>
              <a:t>(generator)</a:t>
            </a:r>
            <a:r>
              <a:rPr kumimoji="1" lang="ko-KR" altLang="en-US"/>
              <a:t>의 </a:t>
            </a:r>
            <a:r>
              <a:rPr kumimoji="1" lang="ko-KR" altLang="en-US" smtClean="0"/>
              <a:t>비용함수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58679" y="1895534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36831" y="180118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31358" y="20455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70102" y="178920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04753" y="20335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89466" y="190188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10953" y="20335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00889" y="180118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35540" y="203354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70102" y="2575058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089466" y="2687730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10953" y="281939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38365" y="25889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35540" y="28193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텍스트 상자 19"/>
          <p:cNvSpPr txBox="1"/>
          <p:nvPr/>
        </p:nvSpPr>
        <p:spPr>
          <a:xfrm>
            <a:off x="1658679" y="5017664"/>
            <a:ext cx="5808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D_gene</a:t>
            </a:r>
            <a:r>
              <a:rPr kumimoji="1" lang="ko-KR" altLang="en-US" sz="2400" dirty="0" smtClean="0"/>
              <a:t>이 </a:t>
            </a:r>
            <a:r>
              <a:rPr kumimoji="1" lang="en-US" altLang="ko-KR" sz="2400" dirty="0" smtClean="0"/>
              <a:t>1</a:t>
            </a:r>
            <a:r>
              <a:rPr kumimoji="1" lang="ko-KR" altLang="en-US" sz="2400" dirty="0" smtClean="0"/>
              <a:t>이면 좋은 거</a:t>
            </a:r>
            <a:endParaRPr kumimoji="1" lang="en-US" altLang="ko-KR" sz="2400" dirty="0" smtClean="0"/>
          </a:p>
          <a:p>
            <a:endParaRPr kumimoji="1" lang="en-US" altLang="ko-KR" sz="2400" dirty="0" smtClean="0"/>
          </a:p>
          <a:p>
            <a:r>
              <a:rPr kumimoji="1" lang="en-US" altLang="ko-KR" sz="2400" dirty="0" smtClean="0"/>
              <a:t>loss_</a:t>
            </a:r>
            <a:r>
              <a:rPr kumimoji="1" lang="en-US" altLang="ko-KR" sz="2400" dirty="0"/>
              <a:t>G</a:t>
            </a:r>
            <a:r>
              <a:rPr kumimoji="1" lang="en-US" altLang="ko-KR" sz="2400" dirty="0" smtClean="0"/>
              <a:t> = log(D_gene)</a:t>
            </a:r>
            <a:endParaRPr kumimoji="1" lang="ko-KR" altLang="en-US" sz="2400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738935" y="3511265"/>
            <a:ext cx="3320544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생성한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G)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(D_gene)</a:t>
            </a:r>
            <a:r>
              <a:rPr kumimoji="1" lang="ko-KR" altLang="en-US" dirty="0" smtClean="0">
                <a:solidFill>
                  <a:schemeClr val="tx1"/>
                </a:solidFill>
              </a:rPr>
              <a:t>는 </a:t>
            </a:r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진짜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6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사과 분류를 학습한 기준으로 적용했더니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결과가 않좋다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Training set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100% </a:t>
            </a:r>
            <a:r>
              <a:rPr kumimoji="1" lang="ko-KR" altLang="en-US" dirty="0"/>
              <a:t>하더라도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test set</a:t>
            </a:r>
            <a:r>
              <a:rPr kumimoji="1" lang="ko-KR" altLang="en-US" dirty="0"/>
              <a:t>은 결과가 안좋을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분류 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845103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loss_G</a:t>
            </a:r>
            <a:r>
              <a:rPr kumimoji="1" lang="ko-KR" altLang="en-US" dirty="0" smtClean="0"/>
              <a:t>와 </a:t>
            </a:r>
            <a:r>
              <a:rPr kumimoji="1" lang="en-US" altLang="ko-KR" dirty="0" smtClean="0"/>
              <a:t>loss_D</a:t>
            </a:r>
            <a:r>
              <a:rPr kumimoji="1" lang="ko-KR" altLang="en-US" dirty="0" smtClean="0"/>
              <a:t>를 교대로 학습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개별 학습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6260" y="3160809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434412" y="3066460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331080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767683" y="3054484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32988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7047" y="3167156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329882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198470" y="30664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3298821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767683" y="3840333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3953005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084671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135946" y="385423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08467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텍스트 상자 18"/>
          <p:cNvSpPr txBox="1"/>
          <p:nvPr/>
        </p:nvSpPr>
        <p:spPr>
          <a:xfrm>
            <a:off x="1882640" y="4961649"/>
            <a:ext cx="5808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loss_D = log(D_real) + log(1-D_gene) </a:t>
            </a:r>
          </a:p>
          <a:p>
            <a:endParaRPr kumimoji="1" lang="en-US" altLang="ko-KR" sz="2400" dirty="0"/>
          </a:p>
          <a:p>
            <a:r>
              <a:rPr kumimoji="1" lang="en-US" altLang="ko-KR" sz="2400" dirty="0"/>
              <a:t>loss_G = log(D_gene</a:t>
            </a:r>
            <a:r>
              <a:rPr kumimoji="1" lang="en-US" altLang="ko-KR" sz="2400" dirty="0" smtClean="0"/>
              <a:t>)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4819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생성기는 판별기가 구별못하는 가짜 이미지를 생성한다</a:t>
            </a:r>
            <a:r>
              <a:rPr kumimoji="1" lang="en-US" altLang="ko-KR" dirty="0" smtClean="0"/>
              <a:t>.</a:t>
            </a:r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학습이 완료되면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55" y="3513393"/>
            <a:ext cx="75184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진짜 이미지는 구하기 쉽다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판별기를 학습시키기 위한 가짜 이미지를 따로 준비하지 않았다</a:t>
            </a:r>
            <a:r>
              <a:rPr kumimoji="1" lang="en-US" altLang="ko-KR" dirty="0" smtClean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의 의미 </a:t>
            </a:r>
            <a:r>
              <a:rPr kumimoji="1" lang="en-US" altLang="ko-KR" dirty="0" smtClean="0"/>
              <a:t>–</a:t>
            </a:r>
            <a:r>
              <a:rPr kumimoji="1" lang="ko-KR" altLang="en-US" smtClean="0"/>
              <a:t> 레이블링 데이타 없이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6260" y="404331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434412" y="3948962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419330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767683" y="39369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41813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7047" y="4049658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418132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198470" y="3948962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41813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767683" y="472283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483550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96717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135946" y="473673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96717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743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생성기의 목적은 판별기가 구별하지 못하게 하는 것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판별기 없이는 생성기도 학습하지 못한다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생성기의 출력을 판별기의 입력으로 사용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의 의미 </a:t>
            </a:r>
            <a:r>
              <a:rPr kumimoji="1" lang="en-US" altLang="ko-KR" dirty="0" smtClean="0"/>
              <a:t>-</a:t>
            </a:r>
            <a:r>
              <a:rPr kumimoji="1" lang="ko-KR" altLang="en-US" smtClean="0"/>
              <a:t> 생성기 학습을 위한 판별기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6260" y="404331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434412" y="3948962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419330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767683" y="39369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41813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7047" y="4049658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418132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198470" y="3948962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41813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767683" y="472283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483550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96717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135946" y="473673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96717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794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의미에 맞는 비용함수를 정의해서 사용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그러고 나면 </a:t>
            </a:r>
            <a:r>
              <a:rPr kumimoji="1" lang="en-US" altLang="ko-KR" dirty="0" smtClean="0"/>
              <a:t>DNN</a:t>
            </a:r>
            <a:r>
              <a:rPr kumimoji="1" lang="ko-KR" altLang="en-US" smtClean="0"/>
              <a:t>은 해당 비용함수를 최소화하도록 학습된다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의 의미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텍스트 상자 4"/>
          <p:cNvSpPr txBox="1"/>
          <p:nvPr/>
        </p:nvSpPr>
        <p:spPr>
          <a:xfrm>
            <a:off x="1658679" y="5017664"/>
            <a:ext cx="5808722" cy="861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D_gene</a:t>
            </a:r>
            <a:r>
              <a:rPr kumimoji="1" lang="ko-KR" altLang="en-US" sz="1600" dirty="0" smtClean="0"/>
              <a:t>이 </a:t>
            </a:r>
            <a:r>
              <a:rPr kumimoji="1" lang="en-US" altLang="ko-KR" sz="1600" dirty="0" smtClean="0"/>
              <a:t>1</a:t>
            </a:r>
            <a:r>
              <a:rPr kumimoji="1" lang="ko-KR" altLang="en-US" sz="1600" dirty="0" smtClean="0"/>
              <a:t>이면 좋은 거</a:t>
            </a:r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r>
              <a:rPr kumimoji="1" lang="en-US" altLang="ko-KR" sz="1600" dirty="0" smtClean="0"/>
              <a:t>loss_</a:t>
            </a:r>
            <a:r>
              <a:rPr kumimoji="1" lang="en-US" altLang="ko-KR" sz="1600" dirty="0"/>
              <a:t>G</a:t>
            </a:r>
            <a:r>
              <a:rPr kumimoji="1" lang="en-US" altLang="ko-KR" sz="1600" dirty="0" smtClean="0"/>
              <a:t> = log(D_gene)</a:t>
            </a:r>
            <a:endParaRPr kumimoji="1" lang="ko-KR" altLang="en-US" sz="1600" dirty="0"/>
          </a:p>
        </p:txBody>
      </p:sp>
      <p:sp>
        <p:nvSpPr>
          <p:cNvPr id="6" name="텍스트 상자 5"/>
          <p:cNvSpPr txBox="1"/>
          <p:nvPr/>
        </p:nvSpPr>
        <p:spPr>
          <a:xfrm>
            <a:off x="1658679" y="3581050"/>
            <a:ext cx="5808722" cy="861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D_real</a:t>
            </a:r>
            <a:r>
              <a:rPr kumimoji="1" lang="ko-KR" altLang="en-US" sz="1600" dirty="0" smtClean="0"/>
              <a:t>은 </a:t>
            </a:r>
            <a:r>
              <a:rPr kumimoji="1" lang="en-US" altLang="ko-KR" sz="1600" dirty="0" smtClean="0"/>
              <a:t>1</a:t>
            </a:r>
            <a:r>
              <a:rPr kumimoji="1" lang="ko-KR" altLang="en-US" sz="1600" dirty="0" smtClean="0"/>
              <a:t>이면 좋은 거고</a:t>
            </a:r>
            <a:r>
              <a:rPr kumimoji="1" lang="en-US" altLang="ko-KR" sz="1600" dirty="0" smtClean="0"/>
              <a:t>,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D_gene</a:t>
            </a:r>
            <a:r>
              <a:rPr kumimoji="1" lang="ko-KR" altLang="en-US" sz="1600" dirty="0" smtClean="0"/>
              <a:t>은 </a:t>
            </a:r>
            <a:r>
              <a:rPr kumimoji="1" lang="en-US" altLang="ko-KR" sz="1600" dirty="0" smtClean="0"/>
              <a:t>0</a:t>
            </a:r>
            <a:r>
              <a:rPr kumimoji="1" lang="ko-KR" altLang="en-US" sz="1600" dirty="0" smtClean="0"/>
              <a:t>이면 좋은 거고</a:t>
            </a:r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r>
              <a:rPr kumimoji="1" lang="en-US" altLang="ko-KR" sz="1600" dirty="0" smtClean="0"/>
              <a:t>loss_D = log(D_real) + log(1-D_gene) 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336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이미지는 </a:t>
            </a:r>
            <a:r>
              <a:rPr kumimoji="1" lang="en-US" altLang="ko-KR" dirty="0" smtClean="0"/>
              <a:t>784 </a:t>
            </a:r>
            <a:r>
              <a:rPr kumimoji="1" lang="ko-KR" altLang="en-US" dirty="0" smtClean="0"/>
              <a:t>차원</a:t>
            </a:r>
            <a:r>
              <a:rPr kumimoji="1" lang="en-US" altLang="ko-KR" dirty="0" smtClean="0"/>
              <a:t>.</a:t>
            </a:r>
            <a:endParaRPr kumimoji="1" lang="en-US" altLang="ko-KR" dirty="0"/>
          </a:p>
          <a:p>
            <a:r>
              <a:rPr kumimoji="1" lang="ko-KR" altLang="en-US" dirty="0" smtClean="0"/>
              <a:t>임의의 이미지 대부분은 의미 없는 이미지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자연스런 숫자처럼 보이는 이미지는 </a:t>
            </a:r>
            <a:r>
              <a:rPr kumimoji="1" lang="en-US" altLang="ko-KR" dirty="0" smtClean="0"/>
              <a:t>784</a:t>
            </a:r>
            <a:r>
              <a:rPr kumimoji="1" lang="ko-KR" altLang="en-US" dirty="0" smtClean="0"/>
              <a:t>차원 공간에서 극히 일부분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smtClean="0"/>
              <a:t>입력으로 사용된 </a:t>
            </a:r>
            <a:r>
              <a:rPr kumimoji="1" lang="en-US" altLang="ko-KR" dirty="0" smtClean="0"/>
              <a:t>128</a:t>
            </a:r>
            <a:r>
              <a:rPr kumimoji="1" lang="ko-KR" altLang="en-US" dirty="0" smtClean="0"/>
              <a:t>차원은 그 </a:t>
            </a:r>
            <a:r>
              <a:rPr kumimoji="1" lang="en-US" altLang="ko-KR" dirty="0" smtClean="0"/>
              <a:t>‘</a:t>
            </a:r>
            <a:r>
              <a:rPr kumimoji="1" lang="ko-KR" altLang="en-US" dirty="0" smtClean="0"/>
              <a:t>극히 일부분</a:t>
            </a:r>
            <a:r>
              <a:rPr kumimoji="1" lang="en-US" altLang="ko-KR" dirty="0" smtClean="0"/>
              <a:t>’</a:t>
            </a:r>
            <a:r>
              <a:rPr kumimoji="1" lang="ko-KR" altLang="en-US" dirty="0" smtClean="0"/>
              <a:t>에 매핑된다</a:t>
            </a:r>
            <a:r>
              <a:rPr kumimoji="1" lang="en-US" altLang="ko-KR" dirty="0" smtClean="0"/>
              <a:t>.</a:t>
            </a:r>
          </a:p>
          <a:p>
            <a:r>
              <a:rPr kumimoji="1" lang="en-US" altLang="ko-KR" dirty="0" smtClean="0"/>
              <a:t>128</a:t>
            </a:r>
            <a:r>
              <a:rPr kumimoji="1" lang="ko-KR" altLang="en-US" dirty="0" smtClean="0"/>
              <a:t>차원의 대부분은 자연스런 숫자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ko-KR" altLang="en-US" dirty="0" smtClean="0"/>
              <a:t>이런 입력 공간을 잠재 공간</a:t>
            </a:r>
            <a:r>
              <a:rPr kumimoji="1" lang="en-US" altLang="ko-KR" dirty="0" smtClean="0"/>
              <a:t>(Latent Space)</a:t>
            </a:r>
            <a:r>
              <a:rPr kumimoji="1" lang="ko-KR" altLang="en-US" dirty="0" smtClean="0"/>
              <a:t>라 한다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생성기 입력으로 사용한 노이즈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944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잠재 공간의 다른 점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평행 사변형[P] 4"/>
          <p:cNvSpPr/>
          <p:nvPr/>
        </p:nvSpPr>
        <p:spPr>
          <a:xfrm>
            <a:off x="3029136" y="4281490"/>
            <a:ext cx="2535922" cy="1116419"/>
          </a:xfrm>
          <a:prstGeom prst="parallelogram">
            <a:avLst>
              <a:gd name="adj" fmla="val 6856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4432633" y="4036942"/>
            <a:ext cx="1807535" cy="988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3809853" y="3664561"/>
            <a:ext cx="622780" cy="1164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 flipH="1" flipV="1">
            <a:off x="4315675" y="5047126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 flipH="1" flipV="1">
            <a:off x="3751374" y="4835695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 flipH="1" flipV="1">
            <a:off x="4030636" y="4940708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4121243" y="3600673"/>
            <a:ext cx="1330076" cy="129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20"/>
          <p:cNvSpPr txBox="1"/>
          <p:nvPr/>
        </p:nvSpPr>
        <p:spPr>
          <a:xfrm>
            <a:off x="5220463" y="2682712"/>
            <a:ext cx="7798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dirty="0" smtClean="0"/>
              <a:t>?</a:t>
            </a:r>
            <a:endParaRPr kumimoji="1" lang="ko-KR" altLang="en-US" sz="6000" b="1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848" y="2806950"/>
            <a:ext cx="774700" cy="8509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098" y="3300342"/>
            <a:ext cx="7239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4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 다른 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11" y="3476530"/>
            <a:ext cx="6948624" cy="2560548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https://www.youtube.com/watch?v=mfx7uAkUtCI</a:t>
            </a:r>
          </a:p>
        </p:txBody>
      </p:sp>
    </p:spTree>
    <p:extLst>
      <p:ext uri="{BB962C8B-B14F-4D97-AF65-F5344CB8AC3E}">
        <p14:creationId xmlns:p14="http://schemas.microsoft.com/office/powerpoint/2010/main" val="186491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05906"/>
            <a:ext cx="6096000" cy="29464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잠재 공간 상의 중간 점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https://medium.com/@juliendespois/latent-space-visualization-deep-learning-bits-2-bd09a46920df</a:t>
            </a:r>
          </a:p>
        </p:txBody>
      </p:sp>
    </p:spTree>
    <p:extLst>
      <p:ext uri="{BB962C8B-B14F-4D97-AF65-F5344CB8AC3E}">
        <p14:creationId xmlns:p14="http://schemas.microsoft.com/office/powerpoint/2010/main" val="104306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중간점 다른 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300" y="2055747"/>
            <a:ext cx="6331400" cy="3998424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https://arxiv.org/abs/1707.02392v1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85836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값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896378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분류해 놓은 것을 확인해 보니 크기가 큰데도</a:t>
            </a:r>
            <a:r>
              <a:rPr kumimoji="1" lang="en-US" altLang="ko-KR"/>
              <a:t>,</a:t>
            </a:r>
            <a:r>
              <a:rPr kumimoji="1" lang="ko-KR" altLang="en-US"/>
              <a:t> 색깔이 덜 빨깐 사과가 있다</a:t>
            </a:r>
            <a:r>
              <a:rPr kumimoji="1" lang="en-US" altLang="ko-KR"/>
              <a:t>.</a:t>
            </a:r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분류 적용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23"/>
          <p:cNvCxnSpPr/>
          <p:nvPr/>
        </p:nvCxnSpPr>
        <p:spPr>
          <a:xfrm rot="10800000" flipH="1">
            <a:off x="1643395" y="5756604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24"/>
          <p:cNvSpPr txBox="1"/>
          <p:nvPr/>
        </p:nvSpPr>
        <p:spPr>
          <a:xfrm>
            <a:off x="6780495" y="572557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25"/>
          <p:cNvSpPr txBox="1"/>
          <p:nvPr/>
        </p:nvSpPr>
        <p:spPr>
          <a:xfrm>
            <a:off x="1524170" y="57654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14" name="Shape 332"/>
          <p:cNvSpPr txBox="1"/>
          <p:nvPr/>
        </p:nvSpPr>
        <p:spPr>
          <a:xfrm>
            <a:off x="2029968" y="4448679"/>
            <a:ext cx="122610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33"/>
          <p:cNvSpPr txBox="1"/>
          <p:nvPr/>
        </p:nvSpPr>
        <p:spPr>
          <a:xfrm>
            <a:off x="5534370" y="4448679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39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6940027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인식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6706328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영상 내에서 대상을 탐지</a:t>
            </a:r>
            <a:r>
              <a:rPr kumimoji="1" lang="en-US" altLang="ko-KR"/>
              <a:t>(detection)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그리고 그 대상을 분류</a:t>
            </a:r>
            <a:r>
              <a:rPr kumimoji="1" lang="en-US" altLang="ko-KR"/>
              <a:t>(classification)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이를 영상 인식</a:t>
            </a:r>
            <a:r>
              <a:rPr kumimoji="1" lang="en-US" altLang="ko-KR"/>
              <a:t>(recognition)</a:t>
            </a:r>
            <a:r>
              <a:rPr kumimoji="1" lang="ko-KR" altLang="en-US"/>
              <a:t>이라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40525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영상 인식</a:t>
            </a:r>
            <a:r>
              <a:rPr kumimoji="1" lang="en-US" altLang="ko-KR"/>
              <a:t>(image recognition)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753" y="3630002"/>
            <a:ext cx="4334494" cy="2151233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xmlns="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3"/>
              </a:rPr>
              <a:t>https://azati.com/image-detection-recognition-and-classification-with-machine-learning/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71227235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보통 탐지</a:t>
            </a:r>
            <a:r>
              <a:rPr kumimoji="1" lang="en-US" altLang="ko-KR"/>
              <a:t>(detection)</a:t>
            </a:r>
            <a:r>
              <a:rPr kumimoji="1" lang="ko-KR" altLang="en-US"/>
              <a:t>된 결과를 박스로 표시한다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위치를 나타낸다고 해서 </a:t>
            </a:r>
            <a:r>
              <a:rPr kumimoji="1" lang="en-US" altLang="ko-KR"/>
              <a:t>localization</a:t>
            </a:r>
            <a:r>
              <a:rPr kumimoji="1" lang="ko-KR" altLang="en-US"/>
              <a:t>이라고도 부른다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그리고 박스내의 영상을 분류</a:t>
            </a:r>
            <a:r>
              <a:rPr kumimoji="1" lang="en-US" altLang="ko-KR"/>
              <a:t>(classification)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탐지</a:t>
            </a:r>
            <a:r>
              <a:rPr kumimoji="1" lang="en-US" altLang="ko-KR"/>
              <a:t>(detection)</a:t>
            </a:r>
            <a:r>
              <a:rPr kumimoji="1" lang="ko-KR" altLang="en-US"/>
              <a:t>와 분류</a:t>
            </a:r>
            <a:r>
              <a:rPr kumimoji="1" lang="en-US" altLang="ko-KR"/>
              <a:t>(classification)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3590998"/>
            <a:ext cx="7188200" cy="2438400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xmlns="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3"/>
              </a:rPr>
              <a:t>https://www.commonlounge.com/discussion/c9975025c9ff473c8f9ed2c4b1c3ea6a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88053345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작업</a:t>
            </a:r>
            <a:r>
              <a:rPr kumimoji="1" lang="en-US" altLang="ko-KR"/>
              <a:t>(</a:t>
            </a:r>
            <a:r>
              <a:rPr kumimoji="1" lang="ko-KR" altLang="en-US"/>
              <a:t>탐지</a:t>
            </a:r>
            <a:r>
              <a:rPr kumimoji="1" lang="en-US" altLang="ko-KR"/>
              <a:t>,</a:t>
            </a:r>
            <a:r>
              <a:rPr kumimoji="1" lang="ko-KR" altLang="en-US"/>
              <a:t> 분류</a:t>
            </a:r>
            <a:r>
              <a:rPr kumimoji="1" lang="en-US" altLang="ko-KR"/>
              <a:t>)</a:t>
            </a:r>
            <a:r>
              <a:rPr kumimoji="1" lang="ko-KR" altLang="en-US"/>
              <a:t>이 동시에 필요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이로 인해 속도가 느리거나 혹은 정확도가 떨어진다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그리고 </a:t>
            </a:r>
            <a:r>
              <a:rPr kumimoji="1" lang="en-US" altLang="ko-KR"/>
              <a:t>20</a:t>
            </a:r>
            <a:r>
              <a:rPr kumimoji="1" lang="ko-KR" altLang="en-US"/>
              <a:t>개 정도의 소수 클래스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인식 현황</a:t>
            </a:r>
          </a:p>
        </p:txBody>
      </p:sp>
    </p:spTree>
    <p:extLst>
      <p:ext uri="{BB962C8B-B14F-4D97-AF65-F5344CB8AC3E}">
        <p14:creationId xmlns:p14="http://schemas.microsoft.com/office/powerpoint/2010/main" val="160897890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분류 </a:t>
            </a:r>
            <a:r>
              <a:rPr kumimoji="1" lang="en-US" altLang="ko-KR"/>
              <a:t>:</a:t>
            </a:r>
            <a:r>
              <a:rPr kumimoji="1" lang="ko-KR" altLang="en-US"/>
              <a:t> 영상 전체에 대한 분류</a:t>
            </a:r>
            <a:endParaRPr kumimoji="1" lang="en-US" altLang="ko-KR"/>
          </a:p>
          <a:p>
            <a:r>
              <a:rPr kumimoji="1" lang="ko-KR" altLang="en-US"/>
              <a:t>위치 탐지 </a:t>
            </a:r>
            <a:r>
              <a:rPr kumimoji="1" lang="en-US" altLang="ko-KR"/>
              <a:t>:</a:t>
            </a:r>
            <a:r>
              <a:rPr kumimoji="1" lang="ko-KR" altLang="en-US"/>
              <a:t> 영상내에서 대상의 위치 탐지</a:t>
            </a:r>
            <a:endParaRPr kumimoji="1" lang="en-US" altLang="ko-KR"/>
          </a:p>
          <a:p>
            <a:r>
              <a:rPr kumimoji="1" lang="ko-KR" altLang="en-US"/>
              <a:t>영상 인식 </a:t>
            </a:r>
            <a:r>
              <a:rPr kumimoji="1" lang="en-US" altLang="ko-KR"/>
              <a:t>:</a:t>
            </a:r>
            <a:r>
              <a:rPr kumimoji="1" lang="ko-KR" altLang="en-US"/>
              <a:t> 위치탐지와 대상의 분류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영상인식 작업 요약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FBEC6BE-1CF9-DF4C-A8AA-26FB4F8F9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969" y="3868591"/>
            <a:ext cx="5681504" cy="1863429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5719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000">
                <a:ea typeface="나눔고딕" panose="020D0604000000000000"/>
              </a:rPr>
              <a:t>https://medium.com/comet-app/review-of-deep-learning-algorithms-for-object-detection-c1f3d437b852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99428927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크게 두 종류로 나뉜다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영역을 먼저 찾고</a:t>
            </a:r>
            <a:r>
              <a:rPr kumimoji="1" lang="en-US" altLang="ko-KR"/>
              <a:t>,</a:t>
            </a:r>
            <a:r>
              <a:rPr kumimoji="1" lang="ko-KR" altLang="en-US"/>
              <a:t> 그 영역을 분류하는 모델들</a:t>
            </a:r>
            <a:endParaRPr kumimoji="1" lang="en-US" altLang="ko-KR"/>
          </a:p>
          <a:p>
            <a:pPr lvl="1"/>
            <a:r>
              <a:rPr kumimoji="1" lang="en-US" altLang="ko-KR"/>
              <a:t>RCNN, Fast RCNN, Faster RCNN, Mask RCNN)</a:t>
            </a:r>
          </a:p>
          <a:p>
            <a:r>
              <a:rPr kumimoji="1" lang="ko-KR" altLang="en-US"/>
              <a:t>영역 찾기와 분류를 동시에 하는 모델들</a:t>
            </a:r>
            <a:endParaRPr kumimoji="1" lang="en-US" altLang="ko-KR"/>
          </a:p>
          <a:p>
            <a:pPr lvl="1"/>
            <a:r>
              <a:rPr kumimoji="1" lang="en-US" altLang="ko-KR"/>
              <a:t>YOLO, SSD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인식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4278609"/>
            <a:ext cx="6172200" cy="1727200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56781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3"/>
              </a:rPr>
              <a:t>https://medium.com/@nikasa1889/the-modern-history-of-object-recognition-infographic-aea18517c318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44960442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*-RCNN </a:t>
            </a:r>
            <a:r>
              <a:rPr kumimoji="1" lang="ko-KR" altLang="en-US"/>
              <a:t>방법들</a:t>
            </a:r>
            <a:endParaRPr kumimoji="1" lang="en-US" altLang="ko-KR"/>
          </a:p>
          <a:p>
            <a:r>
              <a:rPr kumimoji="1" lang="ko-KR" altLang="en-US"/>
              <a:t>영역을 먼저 찾고</a:t>
            </a:r>
            <a:r>
              <a:rPr kumimoji="1" lang="en-US" altLang="ko-KR"/>
              <a:t>,</a:t>
            </a:r>
            <a:r>
              <a:rPr kumimoji="1" lang="ko-KR" altLang="en-US"/>
              <a:t> 해당 영역에 대하여 분류한다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영역 찾기와 분류를 순차적으로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647969" y="5950637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969" y="3064317"/>
            <a:ext cx="62992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3388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YOLO, SSD</a:t>
            </a:r>
            <a:r>
              <a:rPr kumimoji="1" lang="ko-KR" altLang="en-US"/>
              <a:t>의 방법</a:t>
            </a:r>
            <a:endParaRPr kumimoji="1" lang="en-US" altLang="ko-KR"/>
          </a:p>
          <a:p>
            <a:r>
              <a:rPr kumimoji="1" lang="ko-KR" altLang="en-US"/>
              <a:t>두개의 작업을 동시에 처리한다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영역 찾기와 분류를 동시에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3495372"/>
            <a:ext cx="61595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205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딥러닝 적용 이후 </a:t>
            </a:r>
            <a:r>
              <a:rPr kumimoji="1" lang="en-US" altLang="ko-KR"/>
              <a:t>90%</a:t>
            </a:r>
            <a:r>
              <a:rPr kumimoji="1" lang="ko-KR" altLang="en-US"/>
              <a:t> 초반의 정도의 적확도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20" y="2827216"/>
            <a:ext cx="68961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2371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IoU, mAP, AR</a:t>
            </a:r>
            <a:r>
              <a:rPr kumimoji="1" lang="ko-KR" altLang="en-US"/>
              <a:t>이 많이 사용된다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9694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27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1918929" y="5167272"/>
            <a:ext cx="5395432" cy="350625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  <p:cxnSp>
        <p:nvCxnSpPr>
          <p:cNvPr id="44" name="직선 연결선[R] 43"/>
          <p:cNvCxnSpPr/>
          <p:nvPr/>
        </p:nvCxnSpPr>
        <p:spPr>
          <a:xfrm flipH="1" flipV="1">
            <a:off x="6998840" y="3496805"/>
            <a:ext cx="6259" cy="16479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6620995" y="3065278"/>
            <a:ext cx="4281" cy="21525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/>
          <p:cNvCxnSpPr/>
          <p:nvPr/>
        </p:nvCxnSpPr>
        <p:spPr>
          <a:xfrm flipV="1">
            <a:off x="6277612" y="3730169"/>
            <a:ext cx="14142" cy="14800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/>
          <p:cNvCxnSpPr/>
          <p:nvPr/>
        </p:nvCxnSpPr>
        <p:spPr>
          <a:xfrm flipV="1">
            <a:off x="5895752" y="3301727"/>
            <a:ext cx="15367" cy="19084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/>
          <p:cNvCxnSpPr/>
          <p:nvPr/>
        </p:nvCxnSpPr>
        <p:spPr>
          <a:xfrm flipV="1">
            <a:off x="5513226" y="4088785"/>
            <a:ext cx="42531" cy="11290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/>
          <p:cNvCxnSpPr/>
          <p:nvPr/>
        </p:nvCxnSpPr>
        <p:spPr>
          <a:xfrm flipV="1">
            <a:off x="4520810" y="4039022"/>
            <a:ext cx="26142" cy="11297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/>
          <p:cNvCxnSpPr/>
          <p:nvPr/>
        </p:nvCxnSpPr>
        <p:spPr>
          <a:xfrm flipV="1">
            <a:off x="4309849" y="3540749"/>
            <a:ext cx="19065" cy="16770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/>
          <p:cNvCxnSpPr/>
          <p:nvPr/>
        </p:nvCxnSpPr>
        <p:spPr>
          <a:xfrm flipH="1" flipV="1">
            <a:off x="4139151" y="4986985"/>
            <a:ext cx="5386" cy="1471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/>
          <p:cNvCxnSpPr/>
          <p:nvPr/>
        </p:nvCxnSpPr>
        <p:spPr>
          <a:xfrm flipH="1" flipV="1">
            <a:off x="3781681" y="4397818"/>
            <a:ext cx="5342" cy="8200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>
            <a:endCxn id="18" idx="4"/>
          </p:cNvCxnSpPr>
          <p:nvPr/>
        </p:nvCxnSpPr>
        <p:spPr>
          <a:xfrm flipH="1" flipV="1">
            <a:off x="3102326" y="4450635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63"/>
          <p:cNvCxnSpPr/>
          <p:nvPr/>
        </p:nvCxnSpPr>
        <p:spPr>
          <a:xfrm flipH="1" flipV="1">
            <a:off x="2116359" y="4433593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50939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Intersection over Union</a:t>
            </a:r>
          </a:p>
          <a:p>
            <a:r>
              <a:rPr kumimoji="1" lang="ko-KR" altLang="en-US"/>
              <a:t>정답과 탐지해낸 결과의 영역 일치정도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</a:t>
            </a:r>
            <a:r>
              <a:rPr kumimoji="1" lang="en-US" altLang="ko-KR"/>
              <a:t> - IoU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959" y="2825801"/>
            <a:ext cx="2731325" cy="348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8464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mean Average Precision</a:t>
            </a:r>
          </a:p>
          <a:p>
            <a:r>
              <a:rPr kumimoji="1" lang="ko-KR" altLang="en-US"/>
              <a:t>여러개의 물체가 탐지된 경우 각 정확도의 평균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Average Recall</a:t>
            </a:r>
          </a:p>
          <a:p>
            <a:r>
              <a:rPr kumimoji="1" lang="ko-KR" altLang="en-US"/>
              <a:t>탐지해야 할 물체 중 정확히 탐지한 갯수의 비율의 평균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 </a:t>
            </a:r>
            <a:r>
              <a:rPr kumimoji="1" lang="en-US" altLang="ko-KR"/>
              <a:t>-</a:t>
            </a:r>
            <a:r>
              <a:rPr kumimoji="1" lang="ko-KR" altLang="en-US"/>
              <a:t> </a:t>
            </a:r>
            <a:r>
              <a:rPr kumimoji="1" lang="en-US" altLang="ko-KR"/>
              <a:t>mAP,</a:t>
            </a:r>
            <a:r>
              <a:rPr kumimoji="1" lang="ko-KR" altLang="en-US"/>
              <a:t> </a:t>
            </a:r>
            <a:r>
              <a:rPr kumimoji="1" lang="en-US" altLang="ko-KR"/>
              <a:t>AR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535231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YOLO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5596453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Yoo Only Look Once </a:t>
            </a:r>
            <a:r>
              <a:rPr kumimoji="1" lang="ko-KR" altLang="en-US"/>
              <a:t>약자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1</a:t>
            </a:r>
            <a:r>
              <a:rPr kumimoji="1" lang="ko-KR" altLang="en-US"/>
              <a:t>회를 강조한 이름</a:t>
            </a:r>
            <a:endParaRPr kumimoji="1" lang="en-US" altLang="ko-KR"/>
          </a:p>
          <a:p>
            <a:r>
              <a:rPr kumimoji="1" lang="ko-KR" altLang="en-US"/>
              <a:t>영역 탐지와 분류를 동시에 실행</a:t>
            </a:r>
            <a:endParaRPr kumimoji="1" lang="en-US" altLang="ko-KR"/>
          </a:p>
          <a:p>
            <a:r>
              <a:rPr kumimoji="1" lang="ko-KR" altLang="en-US"/>
              <a:t>빠르다는 것이 가장 큰 장점</a:t>
            </a:r>
            <a:endParaRPr kumimoji="1" lang="en-US" altLang="ko-KR"/>
          </a:p>
          <a:p>
            <a:r>
              <a:rPr kumimoji="1" lang="ko-KR" altLang="en-US"/>
              <a:t>정확도는 다소 떨어진다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YOLO3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4570521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초당 </a:t>
            </a:r>
            <a:r>
              <a:rPr kumimoji="1" lang="en-US" altLang="ko-KR"/>
              <a:t>20</a:t>
            </a:r>
            <a:r>
              <a:rPr kumimoji="1" lang="ko-KR" altLang="en-US"/>
              <a:t>번 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2055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https://pjreddie.com/darknet/yolo/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876" y="2862590"/>
            <a:ext cx="5032261" cy="316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1045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영역의 박스와 해당 박스의 분류를 동시에 복수개 출력하는 네트웤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모두 </a:t>
            </a:r>
            <a:r>
              <a:rPr kumimoji="1" lang="en-US" altLang="ko-KR"/>
              <a:t>98</a:t>
            </a:r>
            <a:r>
              <a:rPr kumimoji="1" lang="ko-KR" altLang="en-US"/>
              <a:t>개</a:t>
            </a:r>
            <a:r>
              <a:rPr kumimoji="1" lang="en-US" altLang="ko-KR"/>
              <a:t>(7x7x2)</a:t>
            </a:r>
            <a:r>
              <a:rPr kumimoji="1" lang="ko-KR" altLang="en-US"/>
              <a:t>가 제안되고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중복되지 않고 확신도가 높은 것만 추린다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탐지 방식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2811751" y="6521840"/>
            <a:ext cx="5977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https://towardsdatascience.com/yolo-you-only-look-once-real-time-object-detection-explained-492dc9230006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514" y="3563965"/>
            <a:ext cx="4508335" cy="289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7454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GoogLeNet</a:t>
            </a:r>
            <a:r>
              <a:rPr kumimoji="1" lang="ko-KR" altLang="en-US"/>
              <a:t>을 기반으로 한 </a:t>
            </a:r>
            <a:r>
              <a:rPr kumimoji="1" lang="en-US" altLang="ko-KR"/>
              <a:t>CNN</a:t>
            </a:r>
            <a:r>
              <a:rPr kumimoji="1" lang="ko-KR" altLang="en-US"/>
              <a:t>을 사용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입력은 일반 이미지를 입력으로 받는다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98</a:t>
            </a:r>
            <a:r>
              <a:rPr kumimoji="1" lang="ko-KR" altLang="en-US"/>
              <a:t>개 상자에 대한 정보</a:t>
            </a:r>
            <a:r>
              <a:rPr kumimoji="1" lang="en-US" altLang="ko-KR"/>
              <a:t>(</a:t>
            </a:r>
            <a:r>
              <a:rPr kumimoji="1" lang="ko-KR" altLang="en-US"/>
              <a:t>위치</a:t>
            </a:r>
            <a:r>
              <a:rPr kumimoji="1" lang="en-US" altLang="ko-KR"/>
              <a:t>,</a:t>
            </a:r>
            <a:r>
              <a:rPr kumimoji="1" lang="ko-KR" altLang="en-US"/>
              <a:t> 폭과 높이</a:t>
            </a:r>
            <a:r>
              <a:rPr kumimoji="1" lang="en-US" altLang="ko-KR"/>
              <a:t>)</a:t>
            </a:r>
            <a:r>
              <a:rPr kumimoji="1" lang="ko-KR" altLang="en-US"/>
              <a:t>와 클래스와 확신도를 출력으로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2278274" y="6518166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613" y="3610099"/>
            <a:ext cx="6238073" cy="28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2580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각 셀별 </a:t>
            </a:r>
            <a:r>
              <a:rPr kumimoji="1" lang="en-US" altLang="ko-KR"/>
              <a:t>2</a:t>
            </a:r>
            <a:r>
              <a:rPr kumimoji="1" lang="ko-KR" altLang="en-US"/>
              <a:t>개의 박스를 탐지</a:t>
            </a:r>
            <a:endParaRPr kumimoji="1" lang="en-US" altLang="ko-KR"/>
          </a:p>
          <a:p>
            <a:r>
              <a:rPr kumimoji="1" lang="ko-KR" altLang="en-US"/>
              <a:t>셀에 중심을 두는 박스</a:t>
            </a:r>
            <a:endParaRPr kumimoji="1" lang="en-US" altLang="ko-KR"/>
          </a:p>
          <a:p>
            <a:r>
              <a:rPr kumimoji="1" lang="ko-KR" altLang="en-US"/>
              <a:t>각 박스 별로 분류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각 셀의 탐지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2562369" y="6521840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72" y="2081466"/>
            <a:ext cx="4008582" cy="40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8185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57983" y="3119053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YOLO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커스텀 데이타 학습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62395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루트 폴더 아래 </a:t>
            </a:r>
            <a:r>
              <a:rPr kumimoji="1" lang="en-US" altLang="ko-KR"/>
              <a:t>2</a:t>
            </a:r>
            <a:r>
              <a:rPr kumimoji="1" lang="ko-KR" altLang="en-US"/>
              <a:t>개의 폴더와 </a:t>
            </a:r>
            <a:r>
              <a:rPr kumimoji="1" lang="en-US" altLang="ko-KR"/>
              <a:t>1</a:t>
            </a:r>
            <a:r>
              <a:rPr kumimoji="1" lang="ko-KR" altLang="en-US"/>
              <a:t>개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Annotations : </a:t>
            </a:r>
            <a:r>
              <a:rPr kumimoji="1" lang="ko-KR" altLang="en-US"/>
              <a:t>레이블링 </a:t>
            </a:r>
            <a:r>
              <a:rPr kumimoji="1" lang="en-US" altLang="ko-KR"/>
              <a:t>xml </a:t>
            </a:r>
            <a:r>
              <a:rPr kumimoji="1" lang="ko-KR" altLang="en-US"/>
              <a:t>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JPEGImages</a:t>
            </a:r>
            <a:r>
              <a:rPr kumimoji="1" lang="ko-KR" altLang="en-US"/>
              <a:t> </a:t>
            </a:r>
            <a:r>
              <a:rPr kumimoji="1" lang="en-US" altLang="ko-KR"/>
              <a:t>:</a:t>
            </a:r>
            <a:r>
              <a:rPr kumimoji="1" lang="ko-KR" altLang="en-US"/>
              <a:t> 이미지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classes.txt :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VOC </a:t>
            </a:r>
            <a:r>
              <a:rPr kumimoji="1" lang="ko-KR" altLang="en-US"/>
              <a:t>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165" y="3502808"/>
            <a:ext cx="31242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75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</p:spTree>
    <p:extLst>
      <p:ext uri="{BB962C8B-B14F-4D97-AF65-F5344CB8AC3E}">
        <p14:creationId xmlns:p14="http://schemas.microsoft.com/office/powerpoint/2010/main" val="56253907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Annotations/301.xml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데이타</a:t>
            </a:r>
            <a:r>
              <a:rPr kumimoji="1" lang="en-US" altLang="ko-KR"/>
              <a:t> </a:t>
            </a:r>
            <a:r>
              <a:rPr kumimoji="1" lang="ko-KR" altLang="en-US"/>
              <a:t>파일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86" y="2541216"/>
            <a:ext cx="5838123" cy="42268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292" y="3216166"/>
            <a:ext cx="3670300" cy="3302000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4743780" y="3301340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(103,33)</a:t>
            </a:r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6249041" y="4093943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(171,100)</a:t>
            </a:r>
            <a:endParaRPr kumimoji="1" lang="ko-KR" altLang="en-US"/>
          </a:p>
        </p:txBody>
      </p:sp>
      <p:sp>
        <p:nvSpPr>
          <p:cNvPr id="10" name="텍스트 상자 9"/>
          <p:cNvSpPr txBox="1"/>
          <p:nvPr/>
        </p:nvSpPr>
        <p:spPr>
          <a:xfrm>
            <a:off x="4845773" y="4449703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(133, 109)</a:t>
            </a:r>
            <a:endParaRPr kumimoji="1" lang="ko-KR" altLang="en-US"/>
          </a:p>
        </p:txBody>
      </p:sp>
      <p:sp>
        <p:nvSpPr>
          <p:cNvPr id="11" name="텍스트 상자 10"/>
          <p:cNvSpPr txBox="1"/>
          <p:nvPr/>
        </p:nvSpPr>
        <p:spPr>
          <a:xfrm>
            <a:off x="6522292" y="5391835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(222,181)</a:t>
            </a:r>
            <a:endParaRPr kumimoji="1" lang="ko-KR" altLang="en-US"/>
          </a:p>
        </p:txBody>
      </p:sp>
      <p:sp>
        <p:nvSpPr>
          <p:cNvPr id="12" name="텍스트 상자 11"/>
          <p:cNvSpPr txBox="1"/>
          <p:nvPr/>
        </p:nvSpPr>
        <p:spPr>
          <a:xfrm>
            <a:off x="6373980" y="3470389"/>
            <a:ext cx="718658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kumimoji="1" lang="en-US" altLang="ko-KR"/>
              <a:t>cured</a:t>
            </a:r>
            <a:endParaRPr kumimoji="1" lang="ko-KR" altLang="en-US"/>
          </a:p>
        </p:txBody>
      </p:sp>
      <p:sp>
        <p:nvSpPr>
          <p:cNvPr id="13" name="텍스트 상자 12"/>
          <p:cNvSpPr txBox="1"/>
          <p:nvPr/>
        </p:nvSpPr>
        <p:spPr>
          <a:xfrm>
            <a:off x="7056263" y="4532831"/>
            <a:ext cx="718658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kumimoji="1" lang="en-US" altLang="ko-KR"/>
              <a:t>cured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147116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https://github.com/tzutalin/labelImg</a:t>
            </a:r>
            <a:r>
              <a:rPr lang="ko-KR" altLang="en-US"/>
              <a:t> 를 사용</a:t>
            </a:r>
            <a:r>
              <a:rPr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2116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https://github.com/tzutalin/labelImg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663701"/>
            <a:ext cx="68326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630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파일과 </a:t>
            </a:r>
            <a:r>
              <a:rPr kumimoji="1" lang="en-US" altLang="ko-KR"/>
              <a:t>1</a:t>
            </a:r>
            <a:r>
              <a:rPr kumimoji="1" lang="ko-KR" altLang="en-US"/>
              <a:t>개의 폴더가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train_all.txt : </a:t>
            </a:r>
            <a:r>
              <a:rPr kumimoji="1" lang="ko-KR" altLang="en-US"/>
              <a:t>레이블링 데이터가 담긴 파일</a:t>
            </a:r>
            <a:r>
              <a:rPr kumimoji="1" lang="en-US" altLang="ko-KR"/>
              <a:t>.</a:t>
            </a:r>
            <a:r>
              <a:rPr kumimoji="1" lang="ko-KR" altLang="en-US"/>
              <a:t> 이름은 임의 가능</a:t>
            </a:r>
            <a:endParaRPr kumimoji="1" lang="en-US" altLang="ko-KR"/>
          </a:p>
          <a:p>
            <a:pPr lvl="1"/>
            <a:r>
              <a:rPr kumimoji="1" lang="en-US" altLang="ko-KR"/>
              <a:t>JPEGImages : </a:t>
            </a:r>
            <a:r>
              <a:rPr kumimoji="1" lang="ko-KR" altLang="en-US"/>
              <a:t>이미지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classes.txt : </a:t>
            </a:r>
            <a:r>
              <a:rPr kumimoji="1" lang="ko-KR" altLang="en-US"/>
              <a:t>클래스의 이름이 담긴 파일</a:t>
            </a:r>
            <a:endParaRPr kumimoji="1" lang="en-US" altLang="ko-KR"/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darknet</a:t>
            </a:r>
            <a:r>
              <a:rPr kumimoji="1" lang="ko-KR" altLang="en-US"/>
              <a:t>의 레이블링 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141" y="3753126"/>
            <a:ext cx="31115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2841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train_all.txt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VOC </a:t>
            </a:r>
            <a:r>
              <a:rPr kumimoji="1" lang="ko-KR" altLang="en-US"/>
              <a:t>포멧의 </a:t>
            </a:r>
            <a:r>
              <a:rPr kumimoji="1" lang="en-US" altLang="ko-KR"/>
              <a:t>Annotations</a:t>
            </a:r>
            <a:r>
              <a:rPr kumimoji="1" lang="ko-KR" altLang="en-US"/>
              <a:t>밑의</a:t>
            </a:r>
            <a:r>
              <a:rPr kumimoji="1" lang="en-US" altLang="ko-KR"/>
              <a:t> xml</a:t>
            </a:r>
            <a:r>
              <a:rPr kumimoji="1" lang="ko-KR" altLang="en-US"/>
              <a:t>파일의 내용을 이파일에 담는다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데이터 파일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63" y="2985684"/>
            <a:ext cx="8884737" cy="125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61067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(</a:t>
            </a:r>
            <a:r>
              <a:rPr kumimoji="1" lang="ko-KR" altLang="en-US"/>
              <a:t>파일이름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en-US" altLang="ko-KR"/>
              <a:t>(box1</a:t>
            </a:r>
            <a:r>
              <a:rPr kumimoji="1" lang="ko-KR" altLang="en-US"/>
              <a:t>정보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en-US" altLang="ko-KR"/>
              <a:t>(box2</a:t>
            </a:r>
            <a:r>
              <a:rPr kumimoji="1" lang="ko-KR" altLang="en-US"/>
              <a:t>정보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mr-IN" altLang="ko-KR"/>
              <a:t>…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25399"/>
            <a:ext cx="9144000" cy="213435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0" y="4704359"/>
            <a:ext cx="8834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is-IS" altLang="ko-KR" sz="2800"/>
              <a:t>...path/301.jpg  (103,33),(171,100),2  (133,109),(222,181),2</a:t>
            </a:r>
            <a:endParaRPr kumimoji="1" lang="ko-KR" altLang="en-US" sz="2800"/>
          </a:p>
        </p:txBody>
      </p:sp>
      <p:sp>
        <p:nvSpPr>
          <p:cNvPr id="9" name="직사각형 8"/>
          <p:cNvSpPr/>
          <p:nvPr/>
        </p:nvSpPr>
        <p:spPr>
          <a:xfrm>
            <a:off x="109817" y="4572000"/>
            <a:ext cx="2182121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401755" y="4572000"/>
            <a:ext cx="2977767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458552" y="4568145"/>
            <a:ext cx="3375918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텍스트 상자 13"/>
          <p:cNvSpPr txBox="1"/>
          <p:nvPr/>
        </p:nvSpPr>
        <p:spPr>
          <a:xfrm>
            <a:off x="308106" y="41707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파일이름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2401755" y="4170724"/>
            <a:ext cx="115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box1 </a:t>
            </a:r>
            <a:r>
              <a:rPr kumimoji="1" lang="ko-KR" altLang="en-US"/>
              <a:t>정보</a:t>
            </a:r>
          </a:p>
        </p:txBody>
      </p:sp>
      <p:sp>
        <p:nvSpPr>
          <p:cNvPr id="16" name="텍스트 상자 15"/>
          <p:cNvSpPr txBox="1"/>
          <p:nvPr/>
        </p:nvSpPr>
        <p:spPr>
          <a:xfrm>
            <a:off x="5458552" y="4170724"/>
            <a:ext cx="115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box2 </a:t>
            </a:r>
            <a:r>
              <a:rPr kumimoji="1" lang="ko-KR" altLang="en-US"/>
              <a:t>정보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401755" y="4778221"/>
            <a:ext cx="1154932" cy="753729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686639" y="4786117"/>
            <a:ext cx="1360374" cy="745833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5089041" y="4763431"/>
            <a:ext cx="369511" cy="740429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텍스트 상자 19"/>
          <p:cNvSpPr txBox="1"/>
          <p:nvPr/>
        </p:nvSpPr>
        <p:spPr>
          <a:xfrm>
            <a:off x="1607743" y="5623782"/>
            <a:ext cx="178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 </a:t>
            </a:r>
            <a:r>
              <a:rPr kumimoji="1" lang="ko-KR" altLang="en-US"/>
              <a:t>좌상단 좌표</a:t>
            </a:r>
          </a:p>
        </p:txBody>
      </p:sp>
      <p:sp>
        <p:nvSpPr>
          <p:cNvPr id="21" name="텍스트 상자 20"/>
          <p:cNvSpPr txBox="1"/>
          <p:nvPr/>
        </p:nvSpPr>
        <p:spPr>
          <a:xfrm>
            <a:off x="3525580" y="5609737"/>
            <a:ext cx="178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 </a:t>
            </a:r>
            <a:r>
              <a:rPr kumimoji="1" lang="ko-KR" altLang="en-US"/>
              <a:t>우하단 좌표</a:t>
            </a:r>
          </a:p>
        </p:txBody>
      </p:sp>
      <p:sp>
        <p:nvSpPr>
          <p:cNvPr id="22" name="텍스트 상자 21"/>
          <p:cNvSpPr txBox="1"/>
          <p:nvPr/>
        </p:nvSpPr>
        <p:spPr>
          <a:xfrm>
            <a:off x="5308889" y="5581647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클래스 인덱스</a:t>
            </a:r>
          </a:p>
        </p:txBody>
      </p:sp>
    </p:spTree>
    <p:extLst>
      <p:ext uri="{BB962C8B-B14F-4D97-AF65-F5344CB8AC3E}">
        <p14:creationId xmlns:p14="http://schemas.microsoft.com/office/powerpoint/2010/main" val="40071755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레이블링 툴의 경우 일반적으로 </a:t>
            </a:r>
            <a:r>
              <a:rPr kumimoji="1" lang="en-US" altLang="ko-KR"/>
              <a:t>VOC</a:t>
            </a:r>
            <a:r>
              <a:rPr kumimoji="1" lang="ko-KR" altLang="en-US"/>
              <a:t> 포멧을 지원한다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YOLO</a:t>
            </a:r>
            <a:r>
              <a:rPr kumimoji="1" lang="ko-KR" altLang="en-US"/>
              <a:t>로 학습하기 위해서 변환이 필요하다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VOC </a:t>
            </a:r>
            <a:r>
              <a:rPr kumimoji="1" lang="ko-KR" altLang="en-US"/>
              <a:t>포멧을 </a:t>
            </a:r>
            <a:r>
              <a:rPr kumimoji="1" lang="en-US" altLang="ko-KR"/>
              <a:t>darknet</a:t>
            </a:r>
            <a:r>
              <a:rPr kumimoji="1" lang="ko-KR" altLang="en-US"/>
              <a:t> 포멧으로 변환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196279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원 모델에서 </a:t>
            </a:r>
            <a:r>
              <a:rPr kumimoji="1" lang="en-US" altLang="ko-KR"/>
              <a:t>Fully Connted </a:t>
            </a:r>
            <a:r>
              <a:rPr kumimoji="1" lang="ko-KR" altLang="en-US"/>
              <a:t>레이버만 학습한다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전이학습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3335"/>
            <a:ext cx="9144000" cy="243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9919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SSD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340088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Single Shot Detector. </a:t>
            </a:r>
            <a:r>
              <a:rPr kumimoji="1" lang="ko-KR" altLang="en-US"/>
              <a:t>역시 </a:t>
            </a:r>
            <a:r>
              <a:rPr kumimoji="1" lang="en-US" altLang="ko-KR"/>
              <a:t>1</a:t>
            </a:r>
            <a:r>
              <a:rPr kumimoji="1" lang="ko-KR" altLang="en-US"/>
              <a:t>회를 강조한 이름</a:t>
            </a:r>
            <a:endParaRPr kumimoji="1" lang="en-US" altLang="ko-KR"/>
          </a:p>
          <a:p>
            <a:r>
              <a:rPr kumimoji="1" lang="en-US" altLang="ko-KR"/>
              <a:t>VGG16</a:t>
            </a:r>
            <a:r>
              <a:rPr kumimoji="1" lang="ko-KR" altLang="en-US"/>
              <a:t>을 기반으로 한다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full conntected </a:t>
            </a:r>
            <a:r>
              <a:rPr kumimoji="1" lang="ko-KR" altLang="en-US"/>
              <a:t>레이를 없에고</a:t>
            </a:r>
            <a:r>
              <a:rPr kumimoji="1" lang="en-US" altLang="ko-KR"/>
              <a:t>,</a:t>
            </a:r>
            <a:r>
              <a:rPr kumimoji="1" lang="ko-KR" altLang="en-US"/>
              <a:t> 각 </a:t>
            </a:r>
            <a:r>
              <a:rPr kumimoji="1" lang="en-US" altLang="ko-KR"/>
              <a:t>conv </a:t>
            </a:r>
            <a:r>
              <a:rPr kumimoji="1" lang="ko-KR" altLang="en-US"/>
              <a:t>레이어의 값을 하나로 받는다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YOLO</a:t>
            </a:r>
            <a:r>
              <a:rPr kumimoji="1" lang="ko-KR" altLang="en-US"/>
              <a:t>는 </a:t>
            </a:r>
            <a:r>
              <a:rPr kumimoji="1" lang="en-US" altLang="ko-KR"/>
              <a:t>98</a:t>
            </a:r>
            <a:r>
              <a:rPr kumimoji="1" lang="ko-KR" altLang="en-US"/>
              <a:t>개 박스를 출력하는데 비해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5776</a:t>
            </a:r>
            <a:r>
              <a:rPr kumimoji="1" lang="ko-KR" altLang="en-US"/>
              <a:t>개의 박스를 출력한다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SSD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723456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SSD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https://arxiv.org/pdf/1512.02325.pdf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4927"/>
            <a:ext cx="7623958" cy="43817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29" y="1876808"/>
            <a:ext cx="7623958" cy="43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37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가르자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기준</a:t>
            </a:r>
          </a:p>
        </p:txBody>
      </p:sp>
    </p:spTree>
    <p:extLst>
      <p:ext uri="{BB962C8B-B14F-4D97-AF65-F5344CB8AC3E}">
        <p14:creationId xmlns:p14="http://schemas.microsoft.com/office/powerpoint/2010/main" val="1371253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기준이 선이다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기준</a:t>
            </a:r>
          </a:p>
        </p:txBody>
      </p:sp>
      <p:sp>
        <p:nvSpPr>
          <p:cNvPr id="29" name="Shape 407"/>
          <p:cNvSpPr txBox="1">
            <a:spLocks/>
          </p:cNvSpPr>
          <p:nvPr/>
        </p:nvSpPr>
        <p:spPr>
          <a:xfrm>
            <a:off x="4257625" y="2594766"/>
            <a:ext cx="3813048" cy="117244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 err="1"/>
              <a:t>귤일때는</a:t>
            </a:r>
            <a:r>
              <a:rPr lang="en" dirty="0"/>
              <a:t> </a:t>
            </a:r>
            <a:r>
              <a:rPr lang="en" dirty="0" err="1"/>
              <a:t>값</a:t>
            </a:r>
            <a:r>
              <a:rPr lang="ko-KR" altLang="en-US" dirty="0"/>
              <a:t>이 기준이었는데</a:t>
            </a:r>
            <a:r>
              <a:rPr lang="en-US" altLang="ko-KR" dirty="0"/>
              <a:t>,</a:t>
            </a:r>
            <a:endParaRPr lang="en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 err="1"/>
              <a:t>이젠</a:t>
            </a:r>
            <a:r>
              <a:rPr lang="en" dirty="0"/>
              <a:t> </a:t>
            </a:r>
            <a:r>
              <a:rPr lang="en" dirty="0" err="1"/>
              <a:t>기준이</a:t>
            </a:r>
            <a:r>
              <a:rPr lang="en" dirty="0"/>
              <a:t> </a:t>
            </a:r>
            <a:r>
              <a:rPr lang="en" dirty="0" err="1"/>
              <a:t>선이</a:t>
            </a:r>
            <a:r>
              <a:rPr lang="ko-KR" altLang="en-US" dirty="0"/>
              <a:t>다</a:t>
            </a:r>
            <a:r>
              <a:rPr lang="en-US" altLang="ko-KR" dirty="0"/>
              <a:t>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02911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새 기준의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414"/>
          <p:cNvSpPr txBox="1"/>
          <p:nvPr/>
        </p:nvSpPr>
        <p:spPr>
          <a:xfrm>
            <a:off x="6239279" y="3652399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6" name="Shape 415"/>
          <p:cNvSpPr txBox="1"/>
          <p:nvPr/>
        </p:nvSpPr>
        <p:spPr>
          <a:xfrm>
            <a:off x="4397367" y="4424433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0" name="Shape 419"/>
          <p:cNvSpPr txBox="1"/>
          <p:nvPr/>
        </p:nvSpPr>
        <p:spPr>
          <a:xfrm>
            <a:off x="8171164" y="516871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크기</a:t>
            </a:r>
          </a:p>
        </p:txBody>
      </p:sp>
      <p:sp>
        <p:nvSpPr>
          <p:cNvPr id="11" name="Shape 420"/>
          <p:cNvSpPr txBox="1"/>
          <p:nvPr/>
        </p:nvSpPr>
        <p:spPr>
          <a:xfrm>
            <a:off x="3701153" y="276384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err="1"/>
              <a:t>색깔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/>
              <a:t>크기하고 색깔하고 같이 고려해서 어느정도 이상이면 익은거</a:t>
            </a:r>
            <a:endParaRPr lang="en"/>
          </a:p>
        </p:txBody>
      </p:sp>
      <p:cxnSp>
        <p:nvCxnSpPr>
          <p:cNvPr id="16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125027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처음이자 마지막 수식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/>
              <a:t>선은 다음 식으로 표현</a:t>
            </a:r>
            <a:endParaRPr lang="en-US" altLang="ko-KR"/>
          </a:p>
          <a:p>
            <a:pPr>
              <a:spcBef>
                <a:spcPts val="0"/>
              </a:spcBef>
              <a:buNone/>
            </a:pPr>
            <a:endParaRPr lang="en-US"/>
          </a:p>
          <a:p>
            <a:pPr lvl="0">
              <a:spcBef>
                <a:spcPts val="0"/>
              </a:spcBef>
              <a:buNone/>
            </a:pPr>
            <a:r>
              <a:rPr lang="en" altLang="ko-KR"/>
              <a:t>w</a:t>
            </a:r>
            <a:r>
              <a:rPr lang="en" altLang="ko-KR" baseline="-25000"/>
              <a:t>1</a:t>
            </a:r>
            <a:r>
              <a:rPr lang="en" altLang="ko-KR"/>
              <a:t>x</a:t>
            </a:r>
            <a:r>
              <a:rPr lang="en" altLang="ko-KR" baseline="-25000"/>
              <a:t>1</a:t>
            </a:r>
            <a:r>
              <a:rPr lang="en" altLang="ko-KR"/>
              <a:t> + w</a:t>
            </a:r>
            <a:r>
              <a:rPr lang="en" altLang="ko-KR" baseline="-25000"/>
              <a:t>2</a:t>
            </a:r>
            <a:r>
              <a:rPr lang="en" altLang="ko-KR"/>
              <a:t>x</a:t>
            </a:r>
            <a:r>
              <a:rPr lang="en" altLang="ko-KR" baseline="-25000"/>
              <a:t>2</a:t>
            </a:r>
            <a:r>
              <a:rPr lang="en" altLang="ko-KR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7" name="텍스트 상자 1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85802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5324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선과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2" y="3348642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(2, 2)</a:t>
            </a:r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</a:t>
            </a:r>
            <a:r>
              <a:rPr lang="en-US" altLang="ko-KR" sz="1200"/>
              <a:t>3</a:t>
            </a:r>
            <a:r>
              <a:rPr lang="en" sz="1200"/>
              <a:t>, </a:t>
            </a:r>
            <a:r>
              <a:rPr lang="en-US" altLang="ko-KR" sz="1200"/>
              <a:t>1.3</a:t>
            </a:r>
            <a:r>
              <a:rPr lang="en" sz="1200"/>
              <a:t>)</a:t>
            </a:r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9" y="4511340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</a:t>
            </a:r>
            <a:r>
              <a:rPr lang="en-US" altLang="ko-KR" sz="1200"/>
              <a:t>1,</a:t>
            </a:r>
            <a:r>
              <a:rPr lang="ko-KR" altLang="en-US" sz="1200"/>
              <a:t> </a:t>
            </a:r>
            <a:r>
              <a:rPr lang="en-US" altLang="ko-KR" sz="1200"/>
              <a:t>1</a:t>
            </a:r>
            <a:r>
              <a:rPr lang="en" sz="1200"/>
              <a:t>)</a:t>
            </a:r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62304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2,</a:t>
            </a:r>
            <a:r>
              <a:rPr lang="ko-KR" altLang="en-US" sz="1200" dirty="0"/>
              <a:t> </a:t>
            </a:r>
            <a:r>
              <a:rPr lang="en-US" altLang="ko-KR" sz="1200" dirty="0"/>
              <a:t>0.7</a:t>
            </a:r>
            <a:r>
              <a:rPr lang="en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0547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점의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11226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개의 상자가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익은 것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안익은 것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사람이 분류해야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상자의 것들을 보고 감 잡고 분류한다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사람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884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선으로 구분된 영역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9" name="Shape 532"/>
          <p:cNvSpPr/>
          <p:nvPr/>
        </p:nvSpPr>
        <p:spPr>
          <a:xfrm rot="7915331">
            <a:off x="4399515" y="3807665"/>
            <a:ext cx="1414415" cy="177364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531"/>
          <p:cNvSpPr/>
          <p:nvPr/>
        </p:nvSpPr>
        <p:spPr>
          <a:xfrm rot="-2883640">
            <a:off x="5726765" y="2361480"/>
            <a:ext cx="1414392" cy="17702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45952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찾는다는 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표현하는 </a:t>
            </a: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w</a:t>
            </a:r>
            <a:r>
              <a:rPr lang="en" altLang="ko-KR" baseline="-25000" dirty="0"/>
              <a:t>2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b</a:t>
            </a:r>
            <a:r>
              <a:rPr lang="ko-KR" altLang="en-US" dirty="0"/>
              <a:t>을 찾는 것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w</a:t>
            </a:r>
            <a:r>
              <a:rPr lang="en" altLang="ko-KR" baseline="-25000" dirty="0"/>
              <a:t>2</a:t>
            </a:r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r>
              <a:rPr lang="en" altLang="ko-KR" dirty="0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텍스트 상자 10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9427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선을 찾자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63753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선식의 다른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26" name="Shape 416"/>
          <p:cNvCxnSpPr/>
          <p:nvPr/>
        </p:nvCxnSpPr>
        <p:spPr>
          <a:xfrm>
            <a:off x="3405175" y="3681142"/>
            <a:ext cx="2390982" cy="15094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417"/>
          <p:cNvCxnSpPr/>
          <p:nvPr/>
        </p:nvCxnSpPr>
        <p:spPr>
          <a:xfrm>
            <a:off x="3781380" y="2057088"/>
            <a:ext cx="1443894" cy="1494264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" name="Shape 418"/>
          <p:cNvCxnSpPr/>
          <p:nvPr/>
        </p:nvCxnSpPr>
        <p:spPr>
          <a:xfrm flipH="1">
            <a:off x="3409525" y="2240651"/>
            <a:ext cx="21163" cy="1463593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420"/>
          <p:cNvSpPr txBox="1"/>
          <p:nvPr/>
        </p:nvSpPr>
        <p:spPr>
          <a:xfrm>
            <a:off x="3251863" y="170338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30" name="Shape 419"/>
          <p:cNvSpPr txBox="1"/>
          <p:nvPr/>
        </p:nvSpPr>
        <p:spPr>
          <a:xfrm>
            <a:off x="5857941" y="337450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31" name="텍스트 상자 30"/>
          <p:cNvSpPr txBox="1"/>
          <p:nvPr/>
        </p:nvSpPr>
        <p:spPr>
          <a:xfrm>
            <a:off x="3806272" y="1749311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+</a:t>
            </a:r>
            <a:r>
              <a:rPr lang="en" altLang="ko-KR" sz="1400" dirty="0"/>
              <a:t> </a:t>
            </a:r>
            <a:r>
              <a:rPr lang="en-US" altLang="ko-KR" sz="1400" dirty="0"/>
              <a:t>b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36" name="Shape 597"/>
          <p:cNvSpPr/>
          <p:nvPr/>
        </p:nvSpPr>
        <p:spPr>
          <a:xfrm>
            <a:off x="1312050" y="383528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598"/>
          <p:cNvSpPr/>
          <p:nvPr/>
        </p:nvSpPr>
        <p:spPr>
          <a:xfrm>
            <a:off x="1312050" y="464253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599"/>
          <p:cNvSpPr/>
          <p:nvPr/>
        </p:nvSpPr>
        <p:spPr>
          <a:xfrm>
            <a:off x="1312050" y="552121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600"/>
          <p:cNvSpPr/>
          <p:nvPr/>
        </p:nvSpPr>
        <p:spPr>
          <a:xfrm>
            <a:off x="3405175" y="459966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0" name="Shape 601"/>
          <p:cNvCxnSpPr/>
          <p:nvPr/>
        </p:nvCxnSpPr>
        <p:spPr>
          <a:xfrm>
            <a:off x="1905000" y="4121035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1" name="Shape 602"/>
          <p:cNvCxnSpPr/>
          <p:nvPr/>
        </p:nvCxnSpPr>
        <p:spPr>
          <a:xfrm>
            <a:off x="1905000" y="4849710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2" name="Shape 603"/>
          <p:cNvCxnSpPr/>
          <p:nvPr/>
        </p:nvCxnSpPr>
        <p:spPr>
          <a:xfrm rot="10800000" flipH="1">
            <a:off x="1926425" y="5121110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43" name="Shape 604"/>
          <p:cNvSpPr txBox="1"/>
          <p:nvPr/>
        </p:nvSpPr>
        <p:spPr>
          <a:xfrm>
            <a:off x="1356300" y="382236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4" name="Shape 605"/>
          <p:cNvSpPr txBox="1"/>
          <p:nvPr/>
        </p:nvSpPr>
        <p:spPr>
          <a:xfrm>
            <a:off x="1356300" y="46289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5" name="Shape 606"/>
          <p:cNvSpPr txBox="1"/>
          <p:nvPr/>
        </p:nvSpPr>
        <p:spPr>
          <a:xfrm>
            <a:off x="1356300" y="55212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6" name="Shape 607"/>
          <p:cNvSpPr txBox="1"/>
          <p:nvPr/>
        </p:nvSpPr>
        <p:spPr>
          <a:xfrm>
            <a:off x="2427750" y="3949585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7" name="Shape 608"/>
          <p:cNvSpPr txBox="1"/>
          <p:nvPr/>
        </p:nvSpPr>
        <p:spPr>
          <a:xfrm>
            <a:off x="2402877" y="4535360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8" name="Shape 609"/>
          <p:cNvSpPr txBox="1"/>
          <p:nvPr/>
        </p:nvSpPr>
        <p:spPr>
          <a:xfrm>
            <a:off x="2447112" y="507107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49" name="Shape 610"/>
          <p:cNvSpPr txBox="1"/>
          <p:nvPr/>
        </p:nvSpPr>
        <p:spPr>
          <a:xfrm>
            <a:off x="3448925" y="45353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50" name="Shape 611"/>
          <p:cNvSpPr txBox="1"/>
          <p:nvPr/>
        </p:nvSpPr>
        <p:spPr>
          <a:xfrm>
            <a:off x="4680395" y="4500810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b</a:t>
            </a:r>
          </a:p>
        </p:txBody>
      </p:sp>
      <p:cxnSp>
        <p:nvCxnSpPr>
          <p:cNvPr id="51" name="Shape 612"/>
          <p:cNvCxnSpPr/>
          <p:nvPr/>
        </p:nvCxnSpPr>
        <p:spPr>
          <a:xfrm>
            <a:off x="3971962" y="4771260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3" name="Shape 612"/>
          <p:cNvCxnSpPr/>
          <p:nvPr/>
        </p:nvCxnSpPr>
        <p:spPr>
          <a:xfrm>
            <a:off x="6325302" y="473366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4" name="Shape 611"/>
          <p:cNvSpPr txBox="1"/>
          <p:nvPr/>
        </p:nvSpPr>
        <p:spPr>
          <a:xfrm>
            <a:off x="7134498" y="4503343"/>
            <a:ext cx="69608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1205478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크기가 </a:t>
            </a:r>
            <a:r>
              <a:rPr kumimoji="1" lang="en-US" altLang="ko-KR" dirty="0"/>
              <a:t>3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색깔이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인 경우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계산 값은 </a:t>
            </a:r>
            <a:r>
              <a:rPr kumimoji="1" lang="en-US" altLang="ko-KR" dirty="0"/>
              <a:t>1.5</a:t>
            </a:r>
            <a:r>
              <a:rPr kumimoji="1" lang="ko-KR" altLang="en-US" dirty="0"/>
              <a:t>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597"/>
          <p:cNvSpPr/>
          <p:nvPr/>
        </p:nvSpPr>
        <p:spPr>
          <a:xfrm>
            <a:off x="2217097" y="38986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598"/>
          <p:cNvSpPr/>
          <p:nvPr/>
        </p:nvSpPr>
        <p:spPr>
          <a:xfrm>
            <a:off x="2217097" y="47059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599"/>
          <p:cNvSpPr/>
          <p:nvPr/>
        </p:nvSpPr>
        <p:spPr>
          <a:xfrm>
            <a:off x="2217097" y="55845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600"/>
          <p:cNvSpPr/>
          <p:nvPr/>
        </p:nvSpPr>
        <p:spPr>
          <a:xfrm>
            <a:off x="4310222" y="4663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601"/>
          <p:cNvCxnSpPr/>
          <p:nvPr/>
        </p:nvCxnSpPr>
        <p:spPr>
          <a:xfrm>
            <a:off x="2810047" y="4184417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7" name="Shape 602"/>
          <p:cNvCxnSpPr/>
          <p:nvPr/>
        </p:nvCxnSpPr>
        <p:spPr>
          <a:xfrm>
            <a:off x="2810047" y="4913092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8" name="Shape 603"/>
          <p:cNvCxnSpPr/>
          <p:nvPr/>
        </p:nvCxnSpPr>
        <p:spPr>
          <a:xfrm rot="10800000" flipH="1">
            <a:off x="2831472" y="5184492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9" name="Shape 604"/>
          <p:cNvSpPr txBox="1"/>
          <p:nvPr/>
        </p:nvSpPr>
        <p:spPr>
          <a:xfrm>
            <a:off x="2203554" y="3868635"/>
            <a:ext cx="4843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Shape 605"/>
          <p:cNvSpPr txBox="1"/>
          <p:nvPr/>
        </p:nvSpPr>
        <p:spPr>
          <a:xfrm>
            <a:off x="2261347" y="46922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Shape 606"/>
          <p:cNvSpPr txBox="1"/>
          <p:nvPr/>
        </p:nvSpPr>
        <p:spPr>
          <a:xfrm>
            <a:off x="2261347" y="55845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22" name="Shape 607"/>
          <p:cNvSpPr txBox="1"/>
          <p:nvPr/>
        </p:nvSpPr>
        <p:spPr>
          <a:xfrm>
            <a:off x="3332797" y="4012967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Shape 608"/>
          <p:cNvSpPr txBox="1"/>
          <p:nvPr/>
        </p:nvSpPr>
        <p:spPr>
          <a:xfrm>
            <a:off x="3307924" y="4598742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Shape 609"/>
          <p:cNvSpPr txBox="1"/>
          <p:nvPr/>
        </p:nvSpPr>
        <p:spPr>
          <a:xfrm>
            <a:off x="3197525" y="5134454"/>
            <a:ext cx="614072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Shape 610"/>
          <p:cNvSpPr txBox="1"/>
          <p:nvPr/>
        </p:nvSpPr>
        <p:spPr>
          <a:xfrm>
            <a:off x="4353972" y="459872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26" name="Shape 611"/>
          <p:cNvSpPr txBox="1"/>
          <p:nvPr/>
        </p:nvSpPr>
        <p:spPr>
          <a:xfrm>
            <a:off x="5662822" y="4598742"/>
            <a:ext cx="62877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" name="Shape 612"/>
          <p:cNvCxnSpPr/>
          <p:nvPr/>
        </p:nvCxnSpPr>
        <p:spPr>
          <a:xfrm>
            <a:off x="4877009" y="483464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17631606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Shape 604"/>
          <p:cNvSpPr txBox="1"/>
          <p:nvPr/>
        </p:nvSpPr>
        <p:spPr>
          <a:xfrm>
            <a:off x="5331972" y="430044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89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3,</a:t>
            </a:r>
            <a:r>
              <a:rPr lang="ko-KR" altLang="en-US" dirty="0"/>
              <a:t> 색깔이 </a:t>
            </a:r>
            <a:r>
              <a:rPr lang="en-US" altLang="ko-KR" dirty="0"/>
              <a:t>2.</a:t>
            </a:r>
            <a:r>
              <a:rPr lang="ko-KR" altLang="en-US" dirty="0"/>
              <a:t> 계산 값은 </a:t>
            </a:r>
            <a:r>
              <a:rPr lang="en-US" altLang="ko-KR" dirty="0"/>
              <a:t>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크다</a:t>
            </a:r>
            <a:r>
              <a:rPr lang="en-US" altLang="ko-KR" dirty="0"/>
              <a:t>.</a:t>
            </a:r>
            <a:r>
              <a:rPr lang="ko-KR" altLang="en-US" dirty="0"/>
              <a:t> 선 우측에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6617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안 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Shape 604"/>
          <p:cNvSpPr txBox="1"/>
          <p:nvPr/>
        </p:nvSpPr>
        <p:spPr>
          <a:xfrm>
            <a:off x="3386889" y="511976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1,</a:t>
            </a:r>
            <a:r>
              <a:rPr lang="ko-KR" altLang="en-US" dirty="0"/>
              <a:t> 색깔이 </a:t>
            </a:r>
            <a:r>
              <a:rPr lang="en-US" altLang="ko-KR" dirty="0"/>
              <a:t>1.</a:t>
            </a:r>
            <a:r>
              <a:rPr lang="ko-KR" altLang="en-US" dirty="0"/>
              <a:t> 계산 값은 </a:t>
            </a:r>
            <a:r>
              <a:rPr lang="en-US" altLang="ko-KR" dirty="0"/>
              <a:t>-1.5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작다</a:t>
            </a:r>
            <a:r>
              <a:rPr lang="en-US" altLang="ko-KR" dirty="0"/>
              <a:t>.</a:t>
            </a:r>
            <a:r>
              <a:rPr lang="ko-KR" altLang="en-US" dirty="0"/>
              <a:t> 선 좌측에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85490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Shape 604"/>
          <p:cNvSpPr txBox="1"/>
          <p:nvPr/>
        </p:nvSpPr>
        <p:spPr>
          <a:xfrm>
            <a:off x="5331972" y="430044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Shape 604"/>
          <p:cNvSpPr txBox="1"/>
          <p:nvPr/>
        </p:nvSpPr>
        <p:spPr>
          <a:xfrm>
            <a:off x="3386889" y="511976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큰 것은 우측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작은 것은 좌측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156628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잘못된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1735423" y="5648087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1775284" y="3391281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텍스트 상자 15"/>
          <p:cNvSpPr txBox="1"/>
          <p:nvPr/>
        </p:nvSpPr>
        <p:spPr>
          <a:xfrm>
            <a:off x="242570" y="3564614"/>
            <a:ext cx="1492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5" name="Shape 597"/>
          <p:cNvSpPr/>
          <p:nvPr/>
        </p:nvSpPr>
        <p:spPr>
          <a:xfrm>
            <a:off x="5232655" y="465262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98"/>
          <p:cNvSpPr/>
          <p:nvPr/>
        </p:nvSpPr>
        <p:spPr>
          <a:xfrm>
            <a:off x="5232655" y="5092453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99"/>
          <p:cNvSpPr/>
          <p:nvPr/>
        </p:nvSpPr>
        <p:spPr>
          <a:xfrm>
            <a:off x="5219112" y="558253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600"/>
          <p:cNvSpPr/>
          <p:nvPr/>
        </p:nvSpPr>
        <p:spPr>
          <a:xfrm>
            <a:off x="6329149" y="51155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9" name="Shape 601"/>
          <p:cNvCxnSpPr/>
          <p:nvPr/>
        </p:nvCxnSpPr>
        <p:spPr>
          <a:xfrm>
            <a:off x="5693188" y="4839190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0" name="Shape 602"/>
          <p:cNvCxnSpPr/>
          <p:nvPr/>
        </p:nvCxnSpPr>
        <p:spPr>
          <a:xfrm flipV="1">
            <a:off x="5714822" y="5280796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1" name="Shape 603"/>
          <p:cNvCxnSpPr/>
          <p:nvPr/>
        </p:nvCxnSpPr>
        <p:spPr>
          <a:xfrm flipV="1">
            <a:off x="5722598" y="5447773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2" name="Shape 604"/>
          <p:cNvSpPr txBox="1"/>
          <p:nvPr/>
        </p:nvSpPr>
        <p:spPr>
          <a:xfrm>
            <a:off x="5195785" y="4614820"/>
            <a:ext cx="382513" cy="2085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" name="Shape 605"/>
          <p:cNvSpPr txBox="1"/>
          <p:nvPr/>
        </p:nvSpPr>
        <p:spPr>
          <a:xfrm>
            <a:off x="5187930" y="5049578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" name="Shape 606"/>
          <p:cNvSpPr txBox="1"/>
          <p:nvPr/>
        </p:nvSpPr>
        <p:spPr>
          <a:xfrm>
            <a:off x="5263362" y="5563239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5" name="Shape 610"/>
          <p:cNvSpPr txBox="1"/>
          <p:nvPr/>
        </p:nvSpPr>
        <p:spPr>
          <a:xfrm>
            <a:off x="6372899" y="5031915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6" name="Shape 612"/>
          <p:cNvCxnSpPr/>
          <p:nvPr/>
        </p:nvCxnSpPr>
        <p:spPr>
          <a:xfrm>
            <a:off x="6745337" y="5243737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7" name="Shape 604"/>
          <p:cNvSpPr txBox="1"/>
          <p:nvPr/>
        </p:nvSpPr>
        <p:spPr>
          <a:xfrm>
            <a:off x="5801080" y="4637264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5714822" y="4988011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604"/>
          <p:cNvSpPr txBox="1"/>
          <p:nvPr/>
        </p:nvSpPr>
        <p:spPr>
          <a:xfrm>
            <a:off x="5601626" y="5333391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Shape 604"/>
          <p:cNvSpPr txBox="1"/>
          <p:nvPr/>
        </p:nvSpPr>
        <p:spPr>
          <a:xfrm>
            <a:off x="7225812" y="5049578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Shape 470"/>
          <p:cNvSpPr txBox="1"/>
          <p:nvPr/>
        </p:nvSpPr>
        <p:spPr>
          <a:xfrm>
            <a:off x="4697404" y="5038428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9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72" name="Shape 473"/>
          <p:cNvSpPr/>
          <p:nvPr/>
        </p:nvSpPr>
        <p:spPr>
          <a:xfrm>
            <a:off x="4529469" y="5171763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407"/>
          <p:cNvSpPr txBox="1">
            <a:spLocks/>
          </p:cNvSpPr>
          <p:nvPr/>
        </p:nvSpPr>
        <p:spPr>
          <a:xfrm>
            <a:off x="781050" y="21701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9</a:t>
            </a:r>
            <a:r>
              <a:rPr lang="ko-KR" altLang="en-US" dirty="0"/>
              <a:t>이고 색깔이 </a:t>
            </a:r>
            <a:r>
              <a:rPr lang="en-US" altLang="ko-KR" dirty="0"/>
              <a:t>1.</a:t>
            </a:r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안익었으니 계산값이 </a:t>
            </a:r>
            <a:r>
              <a:rPr lang="en-US" altLang="ko-KR" dirty="0"/>
              <a:t>0</a:t>
            </a:r>
            <a:r>
              <a:rPr lang="ko-KR" altLang="en-US" dirty="0"/>
              <a:t>보다 작아야 하는데 크다</a:t>
            </a:r>
            <a:r>
              <a:rPr lang="en-US" altLang="ko-KR" dirty="0"/>
              <a:t>.</a:t>
            </a:r>
          </a:p>
        </p:txBody>
      </p:sp>
      <p:cxnSp>
        <p:nvCxnSpPr>
          <p:cNvPr id="14" name="Shape 417"/>
          <p:cNvCxnSpPr/>
          <p:nvPr/>
        </p:nvCxnSpPr>
        <p:spPr>
          <a:xfrm>
            <a:off x="1290455" y="394522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029296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473303" y="3837424"/>
            <a:ext cx="622122" cy="22762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486326" y="390929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486326" y="471654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486326" y="559522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579451" y="467367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079276" y="4195049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079276" y="4923724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100701" y="5195124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387293" y="3936262"/>
            <a:ext cx="676866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441576" y="4745799"/>
            <a:ext cx="5235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530576" y="559522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602026" y="4023599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577153" y="4609374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37678" y="5160574"/>
            <a:ext cx="55774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623201" y="4609361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4932051" y="4609374"/>
            <a:ext cx="325369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(-3.5)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146238" y="4845274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753144" y="1667011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그림표현에서의 화살표 위의 숫자가 기준 선을 의미</a:t>
            </a:r>
            <a:r>
              <a:rPr lang="en-US" altLang="ko-KR" dirty="0"/>
              <a:t>.</a:t>
            </a:r>
          </a:p>
        </p:txBody>
      </p:sp>
      <p:cxnSp>
        <p:nvCxnSpPr>
          <p:cNvPr id="23" name="Shape 416"/>
          <p:cNvCxnSpPr/>
          <p:nvPr/>
        </p:nvCxnSpPr>
        <p:spPr>
          <a:xfrm>
            <a:off x="4010760" y="3863009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417"/>
          <p:cNvCxnSpPr/>
          <p:nvPr/>
        </p:nvCxnSpPr>
        <p:spPr>
          <a:xfrm>
            <a:off x="4278860" y="2659282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5" name="Shape 418"/>
          <p:cNvCxnSpPr/>
          <p:nvPr/>
        </p:nvCxnSpPr>
        <p:spPr>
          <a:xfrm>
            <a:off x="4010760" y="2803774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6" name="Shape 420"/>
          <p:cNvSpPr txBox="1"/>
          <p:nvPr/>
        </p:nvSpPr>
        <p:spPr>
          <a:xfrm>
            <a:off x="3747011" y="248667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색깔</a:t>
            </a:r>
            <a:endParaRPr lang="en" sz="1100" dirty="0"/>
          </a:p>
        </p:txBody>
      </p:sp>
      <p:sp>
        <p:nvSpPr>
          <p:cNvPr id="27" name="Shape 419"/>
          <p:cNvSpPr txBox="1"/>
          <p:nvPr/>
        </p:nvSpPr>
        <p:spPr>
          <a:xfrm>
            <a:off x="5693616" y="370926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크기</a:t>
            </a:r>
            <a:endParaRPr lang="en" sz="1100" dirty="0"/>
          </a:p>
        </p:txBody>
      </p:sp>
      <p:sp>
        <p:nvSpPr>
          <p:cNvPr id="28" name="텍스트 상자 27"/>
          <p:cNvSpPr txBox="1"/>
          <p:nvPr/>
        </p:nvSpPr>
        <p:spPr>
          <a:xfrm>
            <a:off x="4546960" y="2565353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15031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로봇을 위한 프로그램을 작성해야 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‘xxx</a:t>
            </a:r>
            <a:r>
              <a:rPr kumimoji="1" lang="ko-KR" altLang="en-US"/>
              <a:t>하면 우측 상자에</a:t>
            </a:r>
            <a:r>
              <a:rPr kumimoji="1" lang="en-US" altLang="ko-KR" dirty="0"/>
              <a:t>,</a:t>
            </a:r>
            <a:r>
              <a:rPr kumimoji="1" lang="ko-KR" altLang="en-US"/>
              <a:t> 그렇지 않은 경우 좌측 상자에</a:t>
            </a:r>
            <a:r>
              <a:rPr kumimoji="1" lang="en-US" altLang="ko-KR" dirty="0"/>
              <a:t>’</a:t>
            </a:r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/>
              <a:t>감잡고 분류할 때 사용한 기준을 하드코딩해야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94409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필요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73079" y="4783579"/>
            <a:ext cx="62999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나타내는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의 값을 조정해서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값이 </a:t>
            </a:r>
            <a:r>
              <a:rPr lang="en-US" altLang="ko-KR" dirty="0"/>
              <a:t>0</a:t>
            </a:r>
            <a:r>
              <a:rPr lang="ko-KR" altLang="en-US" dirty="0"/>
              <a:t>보다 작게 해야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77656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73079" y="4783579"/>
            <a:ext cx="62999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48527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물론 잘 분류했을 때에는 조정할 필요 없고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18297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63169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dirty="0"/>
              <a:t> 크기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크기 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색깔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/>
              <a:t>이전</a:t>
            </a:r>
            <a:r>
              <a:rPr lang="ko-KR" altLang="en-US"/>
              <a:t> 색깔 </a:t>
            </a:r>
            <a:r>
              <a:rPr lang="ko-KR" altLang="en-US" dirty="0"/>
              <a:t>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기준값 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기준값    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4456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크기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0.1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색깔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   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0.9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기준값  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-3.6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5" name="Shape 416"/>
          <p:cNvCxnSpPr/>
          <p:nvPr/>
        </p:nvCxnSpPr>
        <p:spPr>
          <a:xfrm>
            <a:off x="166391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>
            <a:off x="166391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텍스트 상자 9"/>
          <p:cNvSpPr txBox="1"/>
          <p:nvPr/>
        </p:nvSpPr>
        <p:spPr>
          <a:xfrm>
            <a:off x="67468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cxnSp>
        <p:nvCxnSpPr>
          <p:cNvPr id="11" name="Shape 416"/>
          <p:cNvCxnSpPr/>
          <p:nvPr/>
        </p:nvCxnSpPr>
        <p:spPr>
          <a:xfrm>
            <a:off x="581822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" name="Shape 418"/>
          <p:cNvCxnSpPr/>
          <p:nvPr/>
        </p:nvCxnSpPr>
        <p:spPr>
          <a:xfrm>
            <a:off x="581822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텍스트 상자 13"/>
          <p:cNvSpPr txBox="1"/>
          <p:nvPr/>
        </p:nvSpPr>
        <p:spPr>
          <a:xfrm>
            <a:off x="482899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0.1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0.9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-3.6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17" name="Shape 473"/>
          <p:cNvSpPr/>
          <p:nvPr/>
        </p:nvSpPr>
        <p:spPr>
          <a:xfrm>
            <a:off x="7113181" y="5790117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473"/>
          <p:cNvSpPr/>
          <p:nvPr/>
        </p:nvSpPr>
        <p:spPr>
          <a:xfrm>
            <a:off x="3107190" y="576587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" name="Shape 417"/>
          <p:cNvCxnSpPr/>
          <p:nvPr/>
        </p:nvCxnSpPr>
        <p:spPr>
          <a:xfrm>
            <a:off x="1346923" y="5114763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" name="Shape 417"/>
          <p:cNvCxnSpPr/>
          <p:nvPr/>
        </p:nvCxnSpPr>
        <p:spPr>
          <a:xfrm>
            <a:off x="5476963" y="5031301"/>
            <a:ext cx="2763270" cy="107334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오른쪽 화살표[R] 15"/>
          <p:cNvSpPr/>
          <p:nvPr/>
        </p:nvSpPr>
        <p:spPr>
          <a:xfrm>
            <a:off x="3973100" y="5392785"/>
            <a:ext cx="861237" cy="350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29108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선의 학습 실 예</a:t>
            </a:r>
            <a:r>
              <a:rPr kumimoji="1" lang="en-US" altLang="ko-KR"/>
              <a:t>	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19" descr="Perceptron learning to classify. Sample Data is a logical AND. Quick Version. Slow Version in Part 2." title="Perceptron Learning Algorithm 1 - AND">
            <a:hlinkClick r:id="rId2"/>
          </p:cNvPr>
          <p:cNvSpPr/>
          <p:nvPr/>
        </p:nvSpPr>
        <p:spPr>
          <a:xfrm>
            <a:off x="2203554" y="2131963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0"/>
          <p:cNvSpPr txBox="1"/>
          <p:nvPr/>
        </p:nvSpPr>
        <p:spPr>
          <a:xfrm>
            <a:off x="2789029" y="5544913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https://www.youtube.com/watch?v=tYxkIOTdeu8</a:t>
            </a:r>
          </a:p>
        </p:txBody>
      </p:sp>
    </p:spTree>
    <p:extLst>
      <p:ext uri="{BB962C8B-B14F-4D97-AF65-F5344CB8AC3E}">
        <p14:creationId xmlns:p14="http://schemas.microsoft.com/office/powerpoint/2010/main" val="12340572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선의 학습 실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26" descr="Data Visualization - The perceptron Visualization" title="The perceptron visualization">
            <a:hlinkClick r:id="rId2"/>
          </p:cNvPr>
          <p:cNvSpPr/>
          <p:nvPr/>
        </p:nvSpPr>
        <p:spPr>
          <a:xfrm>
            <a:off x="2203554" y="2107488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7"/>
          <p:cNvSpPr txBox="1"/>
          <p:nvPr/>
        </p:nvSpPr>
        <p:spPr>
          <a:xfrm>
            <a:off x="2823729" y="5569388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https://www.youtube.com/embed/V2MMyk7bdWY</a:t>
            </a:r>
          </a:p>
        </p:txBody>
      </p:sp>
    </p:spTree>
    <p:extLst>
      <p:ext uri="{BB962C8B-B14F-4D97-AF65-F5344CB8AC3E}">
        <p14:creationId xmlns:p14="http://schemas.microsoft.com/office/powerpoint/2010/main" val="4038607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실제로 저 간단한 로직으로 선을 찾을 수 있다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ko-KR" altLang="en-US"/>
              <a:t>학습할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선을 찾을 수 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9" name="Shape 6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39676" y="3072676"/>
            <a:ext cx="4880599" cy="2711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88805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dirty="0"/>
              <a:t>크기에다가 색깔을 추가하니 더 잘된다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색깔을 입력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특질</a:t>
            </a:r>
            <a:r>
              <a:rPr kumimoji="1" lang="en-US" altLang="ko-KR" dirty="0"/>
              <a:t>(feature)</a:t>
            </a:r>
            <a:r>
              <a:rPr kumimoji="1" lang="ko-KR" altLang="en-US" dirty="0"/>
              <a:t>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사과 마다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값의 특질이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크기 </a:t>
            </a:r>
            <a:r>
              <a:rPr kumimoji="1" lang="en-US" altLang="ko-KR" dirty="0"/>
              <a:t>3, </a:t>
            </a:r>
            <a:r>
              <a:rPr kumimoji="1" lang="ko-KR" altLang="en-US" dirty="0"/>
              <a:t>색깔 </a:t>
            </a:r>
            <a:r>
              <a:rPr kumimoji="1" lang="en-US" altLang="ko-KR" dirty="0"/>
              <a:t>2 ← </a:t>
            </a:r>
            <a:r>
              <a:rPr kumimoji="1" lang="ko-KR" altLang="en-US" dirty="0"/>
              <a:t>입력 벡터 혹은 특질 벡터라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사과 예의 경우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특질</a:t>
            </a:r>
            <a:r>
              <a:rPr kumimoji="1" lang="en-US" altLang="ko-KR" dirty="0"/>
              <a:t>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사용했다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입력 벡터가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학습을 한다는 건 선을 구성하는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값을 찾는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입력에 곱해지는 </a:t>
            </a:r>
            <a:r>
              <a:rPr kumimoji="1" lang="en-US" altLang="ko-KR" dirty="0"/>
              <a:t>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, w</a:t>
            </a:r>
            <a:r>
              <a:rPr kumimoji="1" lang="en-US" altLang="ko-KR" baseline="-25000" dirty="0"/>
              <a:t>2</a:t>
            </a:r>
            <a:r>
              <a:rPr kumimoji="1" lang="ko-KR" altLang="en-US" dirty="0"/>
              <a:t>들을 가중치</a:t>
            </a:r>
            <a:r>
              <a:rPr kumimoji="1" lang="en-US" altLang="ko-KR" dirty="0"/>
              <a:t>(weight)</a:t>
            </a:r>
            <a:r>
              <a:rPr kumimoji="1" lang="ko-KR" altLang="en-US" dirty="0"/>
              <a:t>라 칭한다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0231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/>
              <a:t>개 상자의 것을 보고 삼았던 기준은 크기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/>
              <a:t>큰 것은 익은 것</a:t>
            </a:r>
            <a:r>
              <a:rPr kumimoji="1" lang="en-US" altLang="ko-KR" dirty="0"/>
              <a:t>,</a:t>
            </a:r>
            <a:r>
              <a:rPr kumimoji="1" lang="ko-KR" altLang="en-US"/>
              <a:t> 작은 것은 안 익은 것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/>
              <a:t>대충 있었던 크기를 측정하고 그것을 하드 코딩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‘if(size &gt; 7.5) then </a:t>
            </a:r>
            <a:r>
              <a:rPr kumimoji="1" lang="is-IS" altLang="ko-KR"/>
              <a:t>…’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99"/>
          <p:cNvCxnSpPr/>
          <p:nvPr/>
        </p:nvCxnSpPr>
        <p:spPr>
          <a:xfrm rot="10800000" flipH="1">
            <a:off x="1670827" y="5592012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00"/>
          <p:cNvSpPr txBox="1"/>
          <p:nvPr/>
        </p:nvSpPr>
        <p:spPr>
          <a:xfrm>
            <a:off x="6807927" y="556098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01"/>
          <p:cNvSpPr txBox="1"/>
          <p:nvPr/>
        </p:nvSpPr>
        <p:spPr>
          <a:xfrm>
            <a:off x="1551602" y="560086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02"/>
          <p:cNvSpPr/>
          <p:nvPr/>
        </p:nvSpPr>
        <p:spPr>
          <a:xfrm>
            <a:off x="69043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03"/>
          <p:cNvSpPr/>
          <p:nvPr/>
        </p:nvSpPr>
        <p:spPr>
          <a:xfrm>
            <a:off x="647840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4"/>
          <p:cNvSpPr/>
          <p:nvPr/>
        </p:nvSpPr>
        <p:spPr>
          <a:xfrm>
            <a:off x="589975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05"/>
          <p:cNvSpPr/>
          <p:nvPr/>
        </p:nvSpPr>
        <p:spPr>
          <a:xfrm>
            <a:off x="53934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06"/>
          <p:cNvSpPr/>
          <p:nvPr/>
        </p:nvSpPr>
        <p:spPr>
          <a:xfrm>
            <a:off x="4943377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07"/>
          <p:cNvSpPr/>
          <p:nvPr/>
        </p:nvSpPr>
        <p:spPr>
          <a:xfrm>
            <a:off x="44451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08"/>
          <p:cNvSpPr/>
          <p:nvPr/>
        </p:nvSpPr>
        <p:spPr>
          <a:xfrm>
            <a:off x="3899889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09"/>
          <p:cNvSpPr/>
          <p:nvPr/>
        </p:nvSpPr>
        <p:spPr>
          <a:xfrm>
            <a:off x="3135127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10"/>
          <p:cNvSpPr/>
          <p:nvPr/>
        </p:nvSpPr>
        <p:spPr>
          <a:xfrm>
            <a:off x="27333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11"/>
          <p:cNvSpPr/>
          <p:nvPr/>
        </p:nvSpPr>
        <p:spPr>
          <a:xfrm>
            <a:off x="2298902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12"/>
          <p:cNvSpPr/>
          <p:nvPr/>
        </p:nvSpPr>
        <p:spPr>
          <a:xfrm>
            <a:off x="1752827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9" name="Shape 113"/>
          <p:cNvCxnSpPr/>
          <p:nvPr/>
        </p:nvCxnSpPr>
        <p:spPr>
          <a:xfrm flipH="1">
            <a:off x="3638764" y="4378062"/>
            <a:ext cx="5100" cy="12228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" name="Shape 114"/>
          <p:cNvSpPr txBox="1"/>
          <p:nvPr/>
        </p:nvSpPr>
        <p:spPr>
          <a:xfrm>
            <a:off x="3392089" y="396251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1" name="Shape 115"/>
          <p:cNvSpPr txBox="1"/>
          <p:nvPr/>
        </p:nvSpPr>
        <p:spPr>
          <a:xfrm>
            <a:off x="5232577" y="4540037"/>
            <a:ext cx="10805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익은거</a:t>
            </a:r>
          </a:p>
        </p:txBody>
      </p:sp>
      <p:sp>
        <p:nvSpPr>
          <p:cNvPr id="22" name="Shape 116"/>
          <p:cNvSpPr txBox="1"/>
          <p:nvPr/>
        </p:nvSpPr>
        <p:spPr>
          <a:xfrm>
            <a:off x="1956816" y="4504962"/>
            <a:ext cx="1326686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안익은거</a:t>
            </a:r>
          </a:p>
        </p:txBody>
      </p:sp>
    </p:spTree>
    <p:extLst>
      <p:ext uri="{BB962C8B-B14F-4D97-AF65-F5344CB8AC3E}">
        <p14:creationId xmlns:p14="http://schemas.microsoft.com/office/powerpoint/2010/main" val="4354655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비용 함수와 학습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058284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5867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/>
              <a:t>귤의 예에서</a:t>
            </a:r>
            <a:r>
              <a:rPr kumimoji="1" lang="en-US" altLang="ko-KR"/>
              <a:t>, </a:t>
            </a:r>
            <a:r>
              <a:rPr kumimoji="1" lang="ko-KR" altLang="en-US"/>
              <a:t>그 기준의 값에 따라 오차의 크기가 결정된다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결국 학습의 목표는 오차를 최소로</a:t>
            </a:r>
            <a:r>
              <a:rPr kumimoji="1" lang="en-US" altLang="ko-KR"/>
              <a:t>, </a:t>
            </a:r>
            <a:r>
              <a:rPr kumimoji="1" lang="ko-KR" altLang="en-US"/>
              <a:t>혹은 오차함수의 값이 최소가되는 </a:t>
            </a:r>
            <a:r>
              <a:rPr kumimoji="1" lang="en-US" altLang="ko-KR"/>
              <a:t>w</a:t>
            </a:r>
            <a:r>
              <a:rPr kumimoji="1" lang="ko-KR" altLang="en-US"/>
              <a:t>를 찾는것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비용 함수는 모델을 구성하는 가중치</a:t>
            </a:r>
            <a:r>
              <a:rPr kumimoji="1" lang="en-US" altLang="ko-KR"/>
              <a:t>(w)</a:t>
            </a:r>
            <a:r>
              <a:rPr kumimoji="1" lang="ko-KR" altLang="en-US"/>
              <a:t>의 함수이다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예에서의 기준값에 의해 발생하는 오차의 정도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비용 함수</a:t>
            </a:r>
            <a:r>
              <a:rPr kumimoji="1" lang="en-US" altLang="ko-KR"/>
              <a:t>(Cost Function)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53128" y="4725161"/>
            <a:ext cx="4427375" cy="128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202" y="2277199"/>
            <a:ext cx="3368800" cy="2498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2427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비용함수를 최소로 하는 </a:t>
            </a:r>
            <a:r>
              <a:rPr kumimoji="1" lang="en-US" altLang="ko-KR"/>
              <a:t>w</a:t>
            </a:r>
            <a:r>
              <a:rPr kumimoji="1" lang="ko-KR" altLang="en-US"/>
              <a:t>를 찾는 것이</a:t>
            </a:r>
            <a:r>
              <a:rPr kumimoji="1" lang="en-US" altLang="ko-KR"/>
              <a:t> </a:t>
            </a:r>
            <a:r>
              <a:rPr kumimoji="1" lang="ko-KR" altLang="en-US"/>
              <a:t>학습이다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학습과 비용함수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아래쪽 화살표[D] 5"/>
          <p:cNvSpPr/>
          <p:nvPr/>
        </p:nvSpPr>
        <p:spPr>
          <a:xfrm>
            <a:off x="4115851" y="4622738"/>
            <a:ext cx="338328" cy="82075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73077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/>
              <a:t>오차평면에서 공을 올려 놓았을 때 공이 굴러가는 방향</a:t>
            </a:r>
            <a:r>
              <a:rPr kumimoji="1" lang="en-US" altLang="ko-KR"/>
              <a:t>(</a:t>
            </a:r>
            <a:r>
              <a:rPr kumimoji="1" lang="ko-KR" altLang="en-US"/>
              <a:t>오차가 적어지는 방향</a:t>
            </a:r>
            <a:r>
              <a:rPr kumimoji="1" lang="en-US" altLang="ko-KR"/>
              <a:t>)</a:t>
            </a:r>
            <a:r>
              <a:rPr kumimoji="1" lang="ko-KR" altLang="en-US"/>
              <a:t>으로 </a:t>
            </a:r>
            <a:r>
              <a:rPr kumimoji="1" lang="en-US" altLang="ko-KR"/>
              <a:t>w</a:t>
            </a:r>
            <a:r>
              <a:rPr kumimoji="1" lang="ko-KR" altLang="en-US"/>
              <a:t>를 조정한다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경사 하강법</a:t>
            </a:r>
            <a:r>
              <a:rPr kumimoji="1" lang="en-US" altLang="ko-KR"/>
              <a:t>(Gradient Descent)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직선 연결선[R] 6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/>
              <a:t>경사</a:t>
            </a:r>
          </a:p>
        </p:txBody>
      </p:sp>
      <p:sp>
        <p:nvSpPr>
          <p:cNvPr id="12" name="타원 11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9903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경사하강법은 비용함수를 구하고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편미분하면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수정할 다음 값을 구할 수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그렇다고 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선형 모델</a:t>
            </a:r>
            <a:r>
              <a:rPr kumimoji="1" lang="en-US" altLang="ko-KR" dirty="0"/>
              <a:t>(w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 + w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 = b)</a:t>
            </a:r>
            <a:r>
              <a:rPr kumimoji="1" lang="ko-KR" altLang="en-US" dirty="0"/>
              <a:t>에서는 경사하강법의 결과가 직관적으로 설명했던 방법과 동일하다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결국 사과예에서 학습한 방법은 경사하강법을 사용한 것이다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예에서 학습방법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13649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762" y="2103438"/>
            <a:ext cx="5620476" cy="4351337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경사하강법 알고리즘들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imgur.com</a:t>
            </a:r>
            <a:r>
              <a:rPr lang="en" sz="600" dirty="0"/>
              <a:t>/a/</a:t>
            </a:r>
            <a:r>
              <a:rPr lang="en" sz="600"/>
              <a:t>Hqolp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454517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신경망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5634865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여러개의</a:t>
            </a:r>
            <a:r>
              <a:rPr lang="en" altLang="ko-KR" dirty="0"/>
              <a:t> </a:t>
            </a:r>
            <a:r>
              <a:rPr lang="en" altLang="ko-KR" dirty="0" err="1"/>
              <a:t>수상돌기에서</a:t>
            </a:r>
            <a:r>
              <a:rPr lang="en" altLang="ko-KR" dirty="0"/>
              <a:t> </a:t>
            </a:r>
            <a:r>
              <a:rPr lang="en" altLang="ko-KR" dirty="0" err="1"/>
              <a:t>자극이</a:t>
            </a:r>
            <a:r>
              <a:rPr lang="en" altLang="ko-KR" dirty="0"/>
              <a:t> </a:t>
            </a:r>
            <a:r>
              <a:rPr lang="en" altLang="ko-KR" dirty="0" err="1"/>
              <a:t>합해져서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그</a:t>
            </a:r>
            <a:r>
              <a:rPr lang="en" altLang="ko-KR" dirty="0"/>
              <a:t> </a:t>
            </a:r>
            <a:r>
              <a:rPr lang="en" altLang="ko-KR" dirty="0" err="1"/>
              <a:t>값이</a:t>
            </a:r>
            <a:r>
              <a:rPr lang="en" altLang="ko-KR" dirty="0"/>
              <a:t> </a:t>
            </a:r>
            <a:r>
              <a:rPr lang="en" altLang="ko-KR" dirty="0" err="1"/>
              <a:t>어느</a:t>
            </a:r>
            <a:r>
              <a:rPr lang="en" altLang="ko-KR" dirty="0"/>
              <a:t> </a:t>
            </a:r>
            <a:r>
              <a:rPr lang="en" altLang="ko-KR" dirty="0" err="1"/>
              <a:t>값</a:t>
            </a:r>
            <a:r>
              <a:rPr lang="en" altLang="ko-KR" dirty="0"/>
              <a:t> </a:t>
            </a:r>
            <a:r>
              <a:rPr lang="en" altLang="ko-KR" dirty="0" err="1"/>
              <a:t>이상일</a:t>
            </a:r>
            <a:r>
              <a:rPr lang="en" altLang="ko-KR" dirty="0"/>
              <a:t> </a:t>
            </a:r>
            <a:r>
              <a:rPr lang="en" altLang="ko-KR" dirty="0" err="1"/>
              <a:t>경우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축색돌기로</a:t>
            </a:r>
            <a:r>
              <a:rPr lang="en" altLang="ko-KR" dirty="0"/>
              <a:t> </a:t>
            </a:r>
            <a:r>
              <a:rPr lang="en" altLang="ko-KR" dirty="0" err="1"/>
              <a:t>자극을</a:t>
            </a:r>
            <a:r>
              <a:rPr lang="en" altLang="ko-KR" dirty="0"/>
              <a:t> </a:t>
            </a:r>
            <a:r>
              <a:rPr lang="en" altLang="ko-KR" dirty="0" err="1"/>
              <a:t>발생시킨다</a:t>
            </a:r>
            <a:r>
              <a:rPr lang="en" altLang="ko-KR" dirty="0"/>
              <a:t>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신경세포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0" y="2734698"/>
            <a:ext cx="3795252" cy="250589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</a:t>
            </a:r>
            <a:r>
              <a:rPr lang="en" sz="600" dirty="0" err="1"/>
              <a:t>m.blog.daum.net</a:t>
            </a:r>
            <a:r>
              <a:rPr lang="en" sz="600" dirty="0"/>
              <a:t>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2578564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신경세포와 유사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8650" y="2218644"/>
            <a:ext cx="3551390" cy="2465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718" y="2218644"/>
            <a:ext cx="3815186" cy="25946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</a:t>
            </a:r>
            <a:r>
              <a:rPr lang="en" sz="600" err="1"/>
              <a:t>m.blog.daum.net</a:t>
            </a:r>
            <a:r>
              <a:rPr lang="en" sz="600"/>
              <a:t>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1712210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선형분리의 문제를 학습할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</a:t>
            </a:r>
            <a:r>
              <a:rPr kumimoji="1" lang="en-US" altLang="ko-KR"/>
              <a:t>(Perceptron)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9" name="Shape 684"/>
          <p:cNvSpPr/>
          <p:nvPr/>
        </p:nvSpPr>
        <p:spPr>
          <a:xfrm>
            <a:off x="1839518" y="330782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685"/>
          <p:cNvSpPr/>
          <p:nvPr/>
        </p:nvSpPr>
        <p:spPr>
          <a:xfrm>
            <a:off x="1839518" y="411507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686"/>
          <p:cNvSpPr/>
          <p:nvPr/>
        </p:nvSpPr>
        <p:spPr>
          <a:xfrm>
            <a:off x="1839518" y="499374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" name="Shape 687"/>
          <p:cNvSpPr/>
          <p:nvPr/>
        </p:nvSpPr>
        <p:spPr>
          <a:xfrm>
            <a:off x="39326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3" name="Shape 688"/>
          <p:cNvCxnSpPr/>
          <p:nvPr/>
        </p:nvCxnSpPr>
        <p:spPr>
          <a:xfrm>
            <a:off x="2432468" y="359357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4" name="Shape 689"/>
          <p:cNvCxnSpPr/>
          <p:nvPr/>
        </p:nvCxnSpPr>
        <p:spPr>
          <a:xfrm>
            <a:off x="2432468" y="432224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5" name="Shape 690"/>
          <p:cNvCxnSpPr/>
          <p:nvPr/>
        </p:nvCxnSpPr>
        <p:spPr>
          <a:xfrm rot="10800000" flipH="1">
            <a:off x="2453893" y="459364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6" name="Shape 691"/>
          <p:cNvSpPr txBox="1"/>
          <p:nvPr/>
        </p:nvSpPr>
        <p:spPr>
          <a:xfrm>
            <a:off x="1883768" y="329489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7" name="Shape 692"/>
          <p:cNvSpPr txBox="1"/>
          <p:nvPr/>
        </p:nvSpPr>
        <p:spPr>
          <a:xfrm>
            <a:off x="1883768" y="41014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58" name="Shape 693"/>
          <p:cNvSpPr txBox="1"/>
          <p:nvPr/>
        </p:nvSpPr>
        <p:spPr>
          <a:xfrm>
            <a:off x="1883768" y="49937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9" name="Shape 694"/>
          <p:cNvSpPr txBox="1"/>
          <p:nvPr/>
        </p:nvSpPr>
        <p:spPr>
          <a:xfrm>
            <a:off x="2955218" y="342212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0" name="Shape 695"/>
          <p:cNvSpPr txBox="1"/>
          <p:nvPr/>
        </p:nvSpPr>
        <p:spPr>
          <a:xfrm>
            <a:off x="2930345" y="400789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61" name="Shape 696"/>
          <p:cNvSpPr txBox="1"/>
          <p:nvPr/>
        </p:nvSpPr>
        <p:spPr>
          <a:xfrm>
            <a:off x="2974580" y="454360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62" name="Shape 697"/>
          <p:cNvSpPr txBox="1"/>
          <p:nvPr/>
        </p:nvSpPr>
        <p:spPr>
          <a:xfrm>
            <a:off x="3976393" y="400788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63" name="Shape 698"/>
          <p:cNvSpPr txBox="1"/>
          <p:nvPr/>
        </p:nvSpPr>
        <p:spPr>
          <a:xfrm>
            <a:off x="4366693" y="3736522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 b</a:t>
            </a:r>
          </a:p>
        </p:txBody>
      </p:sp>
      <p:cxnSp>
        <p:nvCxnSpPr>
          <p:cNvPr id="64" name="Shape 699"/>
          <p:cNvCxnSpPr/>
          <p:nvPr/>
        </p:nvCxnSpPr>
        <p:spPr>
          <a:xfrm>
            <a:off x="4499430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700"/>
          <p:cNvSpPr/>
          <p:nvPr/>
        </p:nvSpPr>
        <p:spPr>
          <a:xfrm>
            <a:off x="52852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6" name="Shape 701"/>
          <p:cNvGrpSpPr/>
          <p:nvPr/>
        </p:nvGrpSpPr>
        <p:grpSpPr>
          <a:xfrm>
            <a:off x="5435393" y="4207947"/>
            <a:ext cx="178500" cy="157200"/>
            <a:chOff x="5236475" y="3971925"/>
            <a:chExt cx="178500" cy="157200"/>
          </a:xfrm>
        </p:grpSpPr>
        <p:cxnSp>
          <p:nvCxnSpPr>
            <p:cNvPr id="67" name="Shape 702"/>
            <p:cNvCxnSpPr/>
            <p:nvPr/>
          </p:nvCxnSpPr>
          <p:spPr>
            <a:xfrm flipH="1">
              <a:off x="5329475" y="3971925"/>
              <a:ext cx="6900" cy="15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8" name="Shape 703"/>
            <p:cNvCxnSpPr/>
            <p:nvPr/>
          </p:nvCxnSpPr>
          <p:spPr>
            <a:xfrm rot="10800000">
              <a:off x="5321975" y="39719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9" name="Shape 704"/>
            <p:cNvCxnSpPr/>
            <p:nvPr/>
          </p:nvCxnSpPr>
          <p:spPr>
            <a:xfrm rot="10800000">
              <a:off x="5236475" y="41291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70" name="Shape 705"/>
          <p:cNvSpPr txBox="1"/>
          <p:nvPr/>
        </p:nvSpPr>
        <p:spPr>
          <a:xfrm>
            <a:off x="6562218" y="4062147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 or 1</a:t>
            </a:r>
          </a:p>
        </p:txBody>
      </p:sp>
      <p:cxnSp>
        <p:nvCxnSpPr>
          <p:cNvPr id="71" name="Shape 706"/>
          <p:cNvCxnSpPr/>
          <p:nvPr/>
        </p:nvCxnSpPr>
        <p:spPr>
          <a:xfrm>
            <a:off x="5864405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84066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하드 코딩한 기준 마저 스스로 찾아내게 하고 싶다</a:t>
            </a:r>
            <a:r>
              <a:rPr kumimoji="1" lang="en-US" altLang="ko-KR" dirty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익은 거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0366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하지만 </a:t>
            </a:r>
            <a:r>
              <a:rPr lang="en" altLang="ko-KR" dirty="0" err="1"/>
              <a:t>간단한</a:t>
            </a:r>
            <a:r>
              <a:rPr lang="en" altLang="ko-KR" dirty="0"/>
              <a:t> </a:t>
            </a:r>
            <a:r>
              <a:rPr lang="en" altLang="ko-KR" dirty="0" err="1"/>
              <a:t>XOR도</a:t>
            </a:r>
            <a:r>
              <a:rPr lang="en" altLang="ko-KR" dirty="0"/>
              <a:t> </a:t>
            </a:r>
            <a:r>
              <a:rPr lang="en" altLang="ko-KR" dirty="0" err="1"/>
              <a:t>못한다</a:t>
            </a:r>
            <a:r>
              <a:rPr lang="en" altLang="ko-KR" dirty="0"/>
              <a:t>.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선형분리가</a:t>
            </a:r>
            <a:r>
              <a:rPr lang="en" altLang="ko-KR" dirty="0"/>
              <a:t> </a:t>
            </a:r>
            <a:r>
              <a:rPr lang="en" altLang="ko-KR" dirty="0" err="1"/>
              <a:t>불가능한</a:t>
            </a:r>
            <a:r>
              <a:rPr lang="en" altLang="ko-KR" dirty="0"/>
              <a:t> </a:t>
            </a:r>
            <a:r>
              <a:rPr lang="en" altLang="ko-KR" dirty="0" err="1"/>
              <a:t>것은</a:t>
            </a:r>
            <a:r>
              <a:rPr lang="en" altLang="ko-KR" dirty="0"/>
              <a:t> </a:t>
            </a:r>
            <a:r>
              <a:rPr lang="en" altLang="ko-KR" dirty="0" err="1"/>
              <a:t>풀지</a:t>
            </a:r>
            <a:r>
              <a:rPr lang="en" altLang="ko-KR" dirty="0"/>
              <a:t> </a:t>
            </a:r>
            <a:r>
              <a:rPr lang="en" altLang="ko-KR" dirty="0" err="1"/>
              <a:t>못한다</a:t>
            </a:r>
            <a:r>
              <a:rPr lang="en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XOR는</a:t>
            </a:r>
            <a:r>
              <a:rPr lang="en" altLang="ko-KR" dirty="0"/>
              <a:t> </a:t>
            </a:r>
            <a:r>
              <a:rPr lang="en" altLang="ko-KR" dirty="0" err="1"/>
              <a:t>선형분리로</a:t>
            </a:r>
            <a:r>
              <a:rPr lang="en" altLang="ko-KR" dirty="0"/>
              <a:t> </a:t>
            </a:r>
            <a:r>
              <a:rPr lang="en" altLang="ko-KR" dirty="0" err="1"/>
              <a:t>풀지</a:t>
            </a:r>
            <a:r>
              <a:rPr lang="en" altLang="ko-KR" dirty="0"/>
              <a:t> </a:t>
            </a:r>
            <a:r>
              <a:rPr lang="en" altLang="ko-KR" dirty="0" err="1"/>
              <a:t>못하는</a:t>
            </a:r>
            <a:r>
              <a:rPr lang="en" altLang="ko-KR" dirty="0"/>
              <a:t> </a:t>
            </a:r>
            <a:r>
              <a:rPr lang="en" altLang="ko-KR" dirty="0" err="1"/>
              <a:t>문제이다</a:t>
            </a:r>
            <a:r>
              <a:rPr lang="en" altLang="ko-KR" dirty="0"/>
              <a:t>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퍼셉트론의 한계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4953" y="3845430"/>
            <a:ext cx="6112649" cy="20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http://programmermagazine.github.io/201404/book/pmag.html</a:t>
            </a:r>
          </a:p>
        </p:txBody>
      </p:sp>
    </p:spTree>
    <p:extLst>
      <p:ext uri="{BB962C8B-B14F-4D97-AF65-F5344CB8AC3E}">
        <p14:creationId xmlns:p14="http://schemas.microsoft.com/office/powerpoint/2010/main" val="20132120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선형 분리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16102" y="2476582"/>
            <a:ext cx="5551525" cy="24934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sebastianraschka.com</a:t>
            </a:r>
            <a:r>
              <a:rPr lang="en" sz="600"/>
              <a:t>/Articles/2014_naive_bayes_1.html</a:t>
            </a:r>
          </a:p>
        </p:txBody>
      </p:sp>
    </p:spTree>
    <p:extLst>
      <p:ext uri="{BB962C8B-B14F-4D97-AF65-F5344CB8AC3E}">
        <p14:creationId xmlns:p14="http://schemas.microsoft.com/office/powerpoint/2010/main" val="3019603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차원을 늘린다</a:t>
            </a:r>
            <a:r>
              <a:rPr kumimoji="1" lang="en-US" altLang="ko-KR"/>
              <a:t>.(</a:t>
            </a:r>
            <a:r>
              <a:rPr kumimoji="1" lang="ko-KR" altLang="en-US"/>
              <a:t>사과 예</a:t>
            </a:r>
            <a:r>
              <a:rPr kumimoji="1" lang="en-US" altLang="ko-KR"/>
              <a:t>)</a:t>
            </a:r>
          </a:p>
          <a:p>
            <a:endParaRPr kumimoji="1" lang="en-US" altLang="ko-KR"/>
          </a:p>
          <a:p>
            <a:r>
              <a:rPr kumimoji="1" lang="ko-KR" altLang="en-US"/>
              <a:t>입력을 비선형 변환하여 선형분리 가능하도록 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혹은 </a:t>
            </a:r>
            <a:r>
              <a:rPr kumimoji="1" lang="en-US" altLang="ko-KR"/>
              <a:t>MLP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선형 분리 불가 문제의 해결법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62289" y="3344851"/>
            <a:ext cx="3828909" cy="15712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colah.github.io</a:t>
            </a:r>
            <a:r>
              <a:rPr lang="en" sz="600"/>
              <a:t>/posts/2014-03-NN-Manifolds-Topology/</a:t>
            </a:r>
          </a:p>
        </p:txBody>
      </p:sp>
    </p:spTree>
    <p:extLst>
      <p:ext uri="{BB962C8B-B14F-4D97-AF65-F5344CB8AC3E}">
        <p14:creationId xmlns:p14="http://schemas.microsoft.com/office/powerpoint/2010/main" val="5438958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입력과 출력 사이에 층이 더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개별 </a:t>
            </a:r>
            <a:r>
              <a:rPr kumimoji="1" lang="en-US" altLang="ko-KR" dirty="0"/>
              <a:t>perceptron</a:t>
            </a:r>
            <a:r>
              <a:rPr kumimoji="1" lang="ko-KR" altLang="en-US" dirty="0"/>
              <a:t>의 결과를 다음 층의 입력으로 사용하고 결과적으로 선형 분리의 제약을 극복한다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MLP(Multi Layer Perceptron)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2151" y="3615574"/>
            <a:ext cx="4305325" cy="26145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36"/>
          <p:cNvSpPr txBox="1"/>
          <p:nvPr/>
        </p:nvSpPr>
        <p:spPr>
          <a:xfrm>
            <a:off x="6126593" y="589652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</a:t>
            </a:r>
            <a:r>
              <a:rPr lang="en" sz="600" err="1"/>
              <a:t>docs.opencv.org</a:t>
            </a:r>
            <a:r>
              <a:rPr lang="en" sz="600"/>
              <a:t>/2.4/modules/ml/doc/</a:t>
            </a:r>
            <a:r>
              <a:rPr lang="en" sz="600" err="1"/>
              <a:t>neural_networks.html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5671829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/>
              <a:t>1</a:t>
            </a:r>
            <a:r>
              <a:rPr kumimoji="1" lang="ko-KR" altLang="en-US"/>
              <a:t>개의 퍼셉트론은 </a:t>
            </a:r>
            <a:r>
              <a:rPr kumimoji="1" lang="en-US" altLang="ko-KR"/>
              <a:t>1</a:t>
            </a:r>
            <a:r>
              <a:rPr kumimoji="1" lang="ko-KR" altLang="en-US"/>
              <a:t>개의 선형 분리를 할 수 있다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퍼셉트론의 결과를 다른 퍼셉트론의 입력으로 하면 여러개의 선으로 분리를 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06474" y="3609997"/>
            <a:ext cx="5879433" cy="31580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45"/>
          <p:cNvSpPr txBox="1"/>
          <p:nvPr/>
        </p:nvSpPr>
        <p:spPr>
          <a:xfrm>
            <a:off x="6525000" y="612067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</a:t>
            </a:r>
            <a:r>
              <a:rPr lang="en" sz="600" err="1"/>
              <a:t>www.wikipendium.no</a:t>
            </a:r>
            <a:r>
              <a:rPr lang="en" sz="600"/>
              <a:t>/TDT4137_Cognitive_Architectures</a:t>
            </a:r>
          </a:p>
        </p:txBody>
      </p:sp>
    </p:spTree>
    <p:extLst>
      <p:ext uri="{BB962C8B-B14F-4D97-AF65-F5344CB8AC3E}">
        <p14:creationId xmlns:p14="http://schemas.microsoft.com/office/powerpoint/2010/main" val="7566076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온라인 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27"/>
          <p:cNvSpPr txBox="1"/>
          <p:nvPr/>
        </p:nvSpPr>
        <p:spPr>
          <a:xfrm>
            <a:off x="2930214" y="5995272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1200" u="sng" dirty="0">
                <a:solidFill>
                  <a:schemeClr val="hlink"/>
                </a:solidFill>
                <a:hlinkClick r:id="rId2"/>
              </a:rPr>
              <a:t>http://playground.tensorflow.org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281" y="1987023"/>
            <a:ext cx="7059305" cy="400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189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이미지를 구성하는 </a:t>
            </a:r>
            <a:r>
              <a:rPr kumimoji="1" lang="en-US" altLang="ko-KR"/>
              <a:t>pixel</a:t>
            </a:r>
            <a:r>
              <a:rPr kumimoji="1" lang="ko-KR" altLang="en-US"/>
              <a:t>의 각 값으로 구성된 입력벡터를 </a:t>
            </a:r>
            <a:r>
              <a:rPr kumimoji="1" lang="en-US" altLang="ko-KR"/>
              <a:t>NN</a:t>
            </a:r>
            <a:r>
              <a:rPr kumimoji="1" lang="ko-KR" altLang="en-US"/>
              <a:t>의 입력으로 한다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ko-KR" altLang="en-US"/>
              <a:t>그리고 학습시 해당 출력 노드만 </a:t>
            </a:r>
            <a:r>
              <a:rPr kumimoji="1" lang="en-US" altLang="ko-KR"/>
              <a:t>1</a:t>
            </a:r>
            <a:r>
              <a:rPr kumimoji="1" lang="ko-KR" altLang="en-US"/>
              <a:t>로 하고</a:t>
            </a:r>
            <a:r>
              <a:rPr kumimoji="1" lang="en-US" altLang="ko-KR"/>
              <a:t>, </a:t>
            </a:r>
            <a:r>
              <a:rPr kumimoji="1" lang="ko-KR" altLang="en-US"/>
              <a:t>나머지는 </a:t>
            </a:r>
            <a:r>
              <a:rPr kumimoji="1" lang="en-US" altLang="ko-KR"/>
              <a:t>0</a:t>
            </a:r>
            <a:r>
              <a:rPr kumimoji="1" lang="ko-KR" altLang="en-US"/>
              <a:t>으로 학습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en-US" altLang="ko-KR"/>
              <a:t>test </a:t>
            </a:r>
            <a:r>
              <a:rPr kumimoji="1" lang="ko-KR" altLang="en-US"/>
              <a:t>시에는 출력 노드중 최대 값을 가진 것으로 인식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숫자 인식의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600" y="4440762"/>
            <a:ext cx="4418400" cy="7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8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660" y="3075554"/>
            <a:ext cx="4285740" cy="35151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803"/>
          <p:cNvSpPr txBox="1"/>
          <p:nvPr/>
        </p:nvSpPr>
        <p:spPr>
          <a:xfrm>
            <a:off x="1136505" y="5973561"/>
            <a:ext cx="3213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</a:t>
            </a:r>
            <a:r>
              <a:rPr lang="en" sz="600" err="1"/>
              <a:t>medium.com</a:t>
            </a:r>
            <a:r>
              <a:rPr lang="en" sz="600"/>
              <a:t>/@</a:t>
            </a:r>
            <a:r>
              <a:rPr lang="en" sz="600" err="1"/>
              <a:t>ageitgey</a:t>
            </a:r>
            <a:r>
              <a:rPr lang="en" sz="600"/>
              <a:t>/machine-learning-is-fun-part-3-deep-learning-and-convolutional-neural-networks-f40359318721#.ylp7hd52a</a:t>
            </a:r>
          </a:p>
        </p:txBody>
      </p:sp>
      <p:sp>
        <p:nvSpPr>
          <p:cNvPr id="8" name="Shape 804"/>
          <p:cNvSpPr txBox="1"/>
          <p:nvPr/>
        </p:nvSpPr>
        <p:spPr>
          <a:xfrm>
            <a:off x="7187403" y="6454277"/>
            <a:ext cx="1935657" cy="1741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</a:t>
            </a:r>
            <a:r>
              <a:rPr lang="en" sz="600" dirty="0" err="1"/>
              <a:t>neuralnetworksanddeeplearning.com</a:t>
            </a:r>
            <a:r>
              <a:rPr lang="en" sz="600" dirty="0"/>
              <a:t>/chap1.html</a:t>
            </a:r>
          </a:p>
        </p:txBody>
      </p:sp>
    </p:spTree>
    <p:extLst>
      <p:ext uri="{BB962C8B-B14F-4D97-AF65-F5344CB8AC3E}">
        <p14:creationId xmlns:p14="http://schemas.microsoft.com/office/powerpoint/2010/main" val="5850107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함수 근사화 능력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189722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sz="6000"/>
              <a:t>Universal Approximator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어떠한 함수도 근사화 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98182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은 임의의 함수를 근사화 할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함수의 내부를 모르더라도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입력과 출력 데이터로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함수 근사화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5977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err="1"/>
              <a:t>크다</a:t>
            </a:r>
            <a:endParaRPr lang="en" dirty="0"/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2" name="Shape 147"/>
          <p:cNvSpPr txBox="1"/>
          <p:nvPr/>
        </p:nvSpPr>
        <p:spPr>
          <a:xfrm>
            <a:off x="5875602" y="4583630"/>
            <a:ext cx="103726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12312837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41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출력</a:t>
            </a:r>
            <a:endParaRPr sz="2400" b="1"/>
          </a:p>
        </p:txBody>
      </p:sp>
      <p:sp>
        <p:nvSpPr>
          <p:cNvPr id="10" name="Google Shape;154;p24"/>
          <p:cNvSpPr txBox="1"/>
          <p:nvPr/>
        </p:nvSpPr>
        <p:spPr>
          <a:xfrm>
            <a:off x="1066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입력</a:t>
            </a:r>
            <a:endParaRPr sz="2400" b="1"/>
          </a:p>
        </p:txBody>
      </p:sp>
    </p:spTree>
    <p:extLst>
      <p:ext uri="{BB962C8B-B14F-4D97-AF65-F5344CB8AC3E}">
        <p14:creationId xmlns:p14="http://schemas.microsoft.com/office/powerpoint/2010/main" val="16423402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0(</a:t>
            </a:r>
            <a:r>
              <a:rPr lang="ko-KR" altLang="en-US" b="1"/>
              <a:t>고양이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1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99" y="3031097"/>
            <a:ext cx="1691575" cy="169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0651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1(</a:t>
            </a:r>
            <a:r>
              <a:rPr lang="ko-KR" altLang="en-US" b="1"/>
              <a:t>강아지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0" name="Google Shape;1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075" y="3133935"/>
            <a:ext cx="1485924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1213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0(</a:t>
            </a:r>
            <a:r>
              <a:rPr lang="ko-KR" altLang="en-US" b="1"/>
              <a:t>고양이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0" name="Google Shape;1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948" y="3188660"/>
            <a:ext cx="1630000" cy="1376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1628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b="1"/>
              <a:t>1(</a:t>
            </a:r>
            <a:r>
              <a:rPr lang="ko-KR" altLang="en-US" b="1"/>
              <a:t>강아지</a:t>
            </a:r>
            <a:r>
              <a:rPr lang="en-US" altLang="ko-KR" b="1"/>
              <a:t>)</a:t>
            </a:r>
            <a:endParaRPr lang="ko-KR" altLang="en-US" b="1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112" y="3225988"/>
            <a:ext cx="1754100" cy="1301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9934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/>
              <a:t>?</a:t>
            </a:r>
            <a:endParaRPr sz="2800" b="1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0;p29"/>
          <p:cNvSpPr txBox="1">
            <a:spLocks/>
          </p:cNvSpPr>
          <p:nvPr/>
        </p:nvSpPr>
        <p:spPr>
          <a:xfrm>
            <a:off x="895350" y="5248181"/>
            <a:ext cx="7620000" cy="519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ko" altLang="en-US" sz="2000"/>
              <a:t>처음 보는 입력이라도 출력을 낸다</a:t>
            </a:r>
            <a:r>
              <a:rPr lang="en-US" altLang="ko" sz="2000"/>
              <a:t>. </a:t>
            </a:r>
            <a:r>
              <a:rPr lang="ko" altLang="en-US" sz="2000"/>
              <a:t>의미 있는</a:t>
            </a:r>
            <a:r>
              <a:rPr lang="en-US" altLang="ko" sz="2000"/>
              <a:t>.</a:t>
            </a:r>
            <a:endParaRPr lang="ko" altLang="en-US" sz="2000"/>
          </a:p>
        </p:txBody>
      </p:sp>
    </p:spTree>
    <p:extLst>
      <p:ext uri="{BB962C8B-B14F-4D97-AF65-F5344CB8AC3E}">
        <p14:creationId xmlns:p14="http://schemas.microsoft.com/office/powerpoint/2010/main" val="10524914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고양이</a:t>
            </a:r>
            <a:r>
              <a:rPr kumimoji="1" lang="en-US" altLang="ko-KR"/>
              <a:t>,</a:t>
            </a:r>
            <a:r>
              <a:rPr kumimoji="1" lang="ko-KR" altLang="en-US"/>
              <a:t> 강아지 구분 함수</a:t>
            </a:r>
            <a:endParaRPr kumimoji="1" lang="en-US" altLang="ko-KR"/>
          </a:p>
          <a:p>
            <a:r>
              <a:rPr kumimoji="1" lang="ko-KR" altLang="en-US"/>
              <a:t>어떻게 구분하는 지 정의하지 않았다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정의하기는 힘들어도</a:t>
            </a:r>
            <a:r>
              <a:rPr kumimoji="1" lang="en-US" altLang="ko-KR"/>
              <a:t>,</a:t>
            </a:r>
            <a:r>
              <a:rPr kumimoji="1" lang="ko-KR" altLang="en-US"/>
              <a:t> 그 함수는 존재한다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단순한 입출력 쌍 데이터로 그 함수를 근사화 하였다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함수를 근사화 한 것이다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2098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단순히 입출력 쌍을 반복하여 학습시킨다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하지만 로직을 찾아내기 어려운 문제에는 아주 효과적이다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얼굴 인식</a:t>
            </a:r>
            <a:r>
              <a:rPr kumimoji="1" lang="en-US" altLang="ko-KR"/>
              <a:t>,</a:t>
            </a:r>
            <a:r>
              <a:rPr kumimoji="1" lang="ko-KR" altLang="en-US"/>
              <a:t> 물체 인식 같은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단순</a:t>
            </a:r>
            <a:r>
              <a:rPr kumimoji="1" lang="en-US" altLang="ko-KR"/>
              <a:t>,</a:t>
            </a:r>
            <a:r>
              <a:rPr kumimoji="1" lang="ko-KR" altLang="en-US"/>
              <a:t> 하지만 강력한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7043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/>
              <a:t>고양이</a:t>
            </a:r>
            <a:endParaRPr sz="2800" b="1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16434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</a:t>
            </a:r>
            <a:r>
              <a:rPr lang="ko-KR" altLang="en-US" b="1"/>
              <a:t>안녕하세요</a:t>
            </a:r>
            <a:r>
              <a:rPr lang="en-US" altLang="ko-KR" b="1"/>
              <a:t>”</a:t>
            </a:r>
            <a:endParaRPr b="1"/>
          </a:p>
        </p:txBody>
      </p:sp>
      <p:pic>
        <p:nvPicPr>
          <p:cNvPr id="10" name="Google Shape;24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912" y="3311722"/>
            <a:ext cx="1860900" cy="11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음파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1530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7"/>
          <p:cNvSpPr txBox="1"/>
          <p:nvPr/>
        </p:nvSpPr>
        <p:spPr>
          <a:xfrm>
            <a:off x="2093976" y="4583630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43200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/>
              <a:t>정상</a:t>
            </a:r>
            <a:r>
              <a:rPr lang="en-US" altLang="ko-KR" b="1"/>
              <a:t>/</a:t>
            </a:r>
            <a:r>
              <a:rPr lang="ko-KR" altLang="en-US" b="1"/>
              <a:t>비정상</a:t>
            </a:r>
            <a:endParaRPr b="1"/>
          </a:p>
        </p:txBody>
      </p:sp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시스템 데이터</a:t>
            </a:r>
            <a:endParaRPr/>
          </a:p>
        </p:txBody>
      </p:sp>
      <p:pic>
        <p:nvPicPr>
          <p:cNvPr id="12" name="Google Shape;25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585" y="3397322"/>
            <a:ext cx="1941625" cy="95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475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/>
              <a:t>다음 수</a:t>
            </a:r>
            <a:endParaRPr b="1"/>
          </a:p>
        </p:txBody>
      </p:sp>
      <p:pic>
        <p:nvPicPr>
          <p:cNvPr id="13" name="Google Shape;26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451" y="3133935"/>
            <a:ext cx="1946523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599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</a:t>
            </a:r>
            <a:r>
              <a:rPr lang="ko-KR" altLang="en-US" b="1"/>
              <a:t>안녕하세요</a:t>
            </a:r>
            <a:r>
              <a:rPr lang="en-US" altLang="ko-KR" b="1"/>
              <a:t>”</a:t>
            </a:r>
            <a:endParaRPr b="1"/>
          </a:p>
        </p:txBody>
      </p:sp>
      <p:sp>
        <p:nvSpPr>
          <p:cNvPr id="11" name="Google Shape;245;p33"/>
          <p:cNvSpPr txBox="1"/>
          <p:nvPr/>
        </p:nvSpPr>
        <p:spPr>
          <a:xfrm>
            <a:off x="1040775" y="4180497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영어</a:t>
            </a:r>
            <a:endParaRPr/>
          </a:p>
        </p:txBody>
      </p:sp>
      <p:sp>
        <p:nvSpPr>
          <p:cNvPr id="12" name="Google Shape;245;p33"/>
          <p:cNvSpPr txBox="1"/>
          <p:nvPr/>
        </p:nvSpPr>
        <p:spPr>
          <a:xfrm>
            <a:off x="7148024" y="4116609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한국어</a:t>
            </a:r>
            <a:endParaRPr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“hello”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2645292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DNN</a:t>
            </a:r>
            <a:r>
              <a:rPr kumimoji="1" lang="ko-KR" altLang="en-US"/>
              <a:t>은 함수 근사화 능력이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입출력 쌍을 계속 제공하여 </a:t>
            </a:r>
            <a:r>
              <a:rPr kumimoji="1" lang="en-US" altLang="ko-KR"/>
              <a:t>DNN</a:t>
            </a:r>
            <a:r>
              <a:rPr kumimoji="1" lang="ko-KR" altLang="en-US"/>
              <a:t>내부의 웨이트를 업데이트 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이를 위해 내부적으로 </a:t>
            </a:r>
            <a:r>
              <a:rPr kumimoji="1" lang="en-US" altLang="ko-KR"/>
              <a:t>BP</a:t>
            </a:r>
            <a:r>
              <a:rPr kumimoji="1" lang="ko-KR" altLang="en-US"/>
              <a:t>와 </a:t>
            </a:r>
            <a:r>
              <a:rPr kumimoji="1" lang="en-US" altLang="ko-KR"/>
              <a:t>GD</a:t>
            </a:r>
            <a:r>
              <a:rPr kumimoji="1" lang="ko-KR" altLang="en-US"/>
              <a:t> 알고리즘을 사용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충분한 입출력 데이터와 컴퓨팅 파워가 필요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이를 반복하여 함수를 근사화하는 것을 </a:t>
            </a:r>
            <a:r>
              <a:rPr kumimoji="1" lang="en-US" altLang="ko-KR"/>
              <a:t>DNN</a:t>
            </a:r>
            <a:r>
              <a:rPr kumimoji="1" lang="ko-KR" altLang="en-US"/>
              <a:t>의 학습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Deep Learning</a:t>
            </a:r>
            <a:r>
              <a:rPr kumimoji="1" lang="ko-KR" altLang="en-US"/>
              <a:t>이라 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BP(Back Propagation), GD(Gradient Descent)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4292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인공지능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머신러닝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딥러닝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119055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사람의 손이 아닌 기계가 알아서 하면 인공지능이다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전문가의 지식을 하드코딩 할 수도 있고</a:t>
            </a:r>
            <a:r>
              <a:rPr kumimoji="1" lang="en-US" altLang="ko-KR"/>
              <a:t>(</a:t>
            </a:r>
            <a:r>
              <a:rPr kumimoji="1" lang="ko-KR" altLang="en-US"/>
              <a:t>전문가 시스템</a:t>
            </a:r>
            <a:r>
              <a:rPr kumimoji="1" lang="en-US" altLang="ko-KR"/>
              <a:t>)</a:t>
            </a:r>
          </a:p>
          <a:p>
            <a:r>
              <a:rPr kumimoji="1" lang="ko-KR" altLang="en-US"/>
              <a:t>데이터에서 로직을 찾을 수도 있다</a:t>
            </a:r>
            <a:r>
              <a:rPr kumimoji="1" lang="en-US" altLang="ko-KR"/>
              <a:t>.(</a:t>
            </a:r>
            <a:r>
              <a:rPr kumimoji="1" lang="ko-KR" altLang="en-US"/>
              <a:t>머신러닝</a:t>
            </a:r>
            <a:r>
              <a:rPr kumimoji="1" lang="en-US" altLang="ko-KR"/>
              <a:t>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 </a:t>
            </a:r>
            <a:r>
              <a:rPr kumimoji="1" lang="ko-KR" altLang="en-US"/>
              <a:t>인공지능</a:t>
            </a:r>
            <a:r>
              <a:rPr kumimoji="1" lang="en-US" altLang="ko-KR"/>
              <a:t>(AI; Artificial Intelligence)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82490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인공지능의 한 분야</a:t>
            </a:r>
            <a:endParaRPr kumimoji="1" lang="en-US" altLang="ko-KR"/>
          </a:p>
          <a:p>
            <a:r>
              <a:rPr kumimoji="1" lang="ko-KR" altLang="en-US"/>
              <a:t>데이터에서 가치를 찾아내는 것</a:t>
            </a:r>
            <a:endParaRPr kumimoji="1" lang="en-US" altLang="ko-KR"/>
          </a:p>
          <a:p>
            <a:r>
              <a:rPr kumimoji="1" lang="ko-KR" altLang="en-US"/>
              <a:t>아주 다양한 방법이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SVM, </a:t>
            </a:r>
            <a:r>
              <a:rPr kumimoji="1" lang="ko-KR" altLang="en-US"/>
              <a:t>의사결정트리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Random Forest, Bayesian, K-Means Clustering, K-NN, Neural Network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머신러닝</a:t>
            </a:r>
            <a:r>
              <a:rPr kumimoji="1" lang="en-US" altLang="ko-KR"/>
              <a:t>(ML; Machine Learning)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31350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신경망</a:t>
            </a:r>
            <a:r>
              <a:rPr kumimoji="1" lang="en-US" altLang="ko-KR"/>
              <a:t>(NN; Neural Network)</a:t>
            </a:r>
            <a:r>
              <a:rPr kumimoji="1" lang="ko-KR" altLang="en-US"/>
              <a:t>을 사용한 머신러닝 방법</a:t>
            </a:r>
            <a:endParaRPr kumimoji="1" lang="en-US" altLang="ko-KR"/>
          </a:p>
          <a:p>
            <a:r>
              <a:rPr kumimoji="1" lang="ko-KR" altLang="en-US"/>
              <a:t>신경망의 은닉층이 많아서</a:t>
            </a:r>
            <a:r>
              <a:rPr kumimoji="1" lang="en-US" altLang="ko-KR"/>
              <a:t>(deep) DNN(Deep NN)</a:t>
            </a:r>
            <a:r>
              <a:rPr kumimoji="1" lang="ko-KR" altLang="en-US"/>
              <a:t>이라 부른다</a:t>
            </a:r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</a:t>
            </a:r>
            <a:r>
              <a:rPr kumimoji="1" lang="en-US" altLang="ko-KR"/>
              <a:t>(DL; Deep Learning)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0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44888" y="3307794"/>
            <a:ext cx="4254224" cy="22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97697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2012</a:t>
            </a:r>
            <a:r>
              <a:rPr kumimoji="1" lang="ko-KR" altLang="en-US"/>
              <a:t>년 </a:t>
            </a:r>
            <a:r>
              <a:rPr kumimoji="1" lang="en-US" altLang="ko-KR"/>
              <a:t>AI</a:t>
            </a:r>
            <a:r>
              <a:rPr kumimoji="1" lang="ko-KR" altLang="en-US"/>
              <a:t> 부활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0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26474" y="1787034"/>
            <a:ext cx="4691051" cy="400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34335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2016</a:t>
            </a:r>
            <a:r>
              <a:rPr kumimoji="1" lang="ko-KR" altLang="en-US"/>
              <a:t>년 화려한 복귀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1026" name="Picture 2" descr="lphago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2" y="2349795"/>
            <a:ext cx="62865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630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48280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과 </a:t>
            </a:r>
            <a:r>
              <a:rPr kumimoji="1" lang="en-US" altLang="ko-KR"/>
              <a:t>NN</a:t>
            </a:r>
            <a:r>
              <a:rPr kumimoji="1" lang="ko-KR" altLang="en-US"/>
              <a:t>은 별 차이 없다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NN: AI</a:t>
            </a:r>
            <a:r>
              <a:rPr kumimoji="1" lang="ko-KR" altLang="en-US"/>
              <a:t>에 대한 엄청난 기대와 그 만큼의 실망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최근 뚜렷한 성과를 보이면서 다시 큰 관심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DNN: </a:t>
            </a:r>
            <a:r>
              <a:rPr kumimoji="1" lang="ko-KR" altLang="en-US"/>
              <a:t>실망했던 용어를 대신하여 붐을 일으키기 위한 용어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심층신경망</a:t>
            </a:r>
            <a:r>
              <a:rPr kumimoji="1" lang="en-US" altLang="ko-KR"/>
              <a:t>(DNN)</a:t>
            </a:r>
            <a:r>
              <a:rPr kumimoji="1" lang="ko-KR" altLang="en-US"/>
              <a:t>과 신경망</a:t>
            </a:r>
            <a:r>
              <a:rPr kumimoji="1" lang="en-US" altLang="ko-KR"/>
              <a:t>(NN)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63697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인간이 고안한 알고리즘이건 기계가 학습한 알고리즘 이건</a:t>
            </a:r>
            <a:r>
              <a:rPr kumimoji="1" lang="en-US" altLang="ko-KR"/>
              <a:t>,</a:t>
            </a:r>
            <a:r>
              <a:rPr kumimoji="1" lang="ko-KR" altLang="en-US"/>
              <a:t> 기계가 스스로 처리하면 </a:t>
            </a:r>
            <a:r>
              <a:rPr kumimoji="1" lang="en-US" altLang="ko-KR"/>
              <a:t>AI</a:t>
            </a:r>
          </a:p>
          <a:p>
            <a:r>
              <a:rPr kumimoji="1" lang="ko-KR" altLang="en-US"/>
              <a:t>기계가 학습하는 경우가 </a:t>
            </a:r>
            <a:r>
              <a:rPr kumimoji="1" lang="en-US" altLang="ko-KR"/>
              <a:t>ML</a:t>
            </a:r>
          </a:p>
          <a:p>
            <a:r>
              <a:rPr kumimoji="1" lang="ko-KR" altLang="en-US"/>
              <a:t>그중 신경망을 사용하는 것이 </a:t>
            </a:r>
            <a:r>
              <a:rPr kumimoji="1" lang="en-US" altLang="ko-KR"/>
              <a:t>DL</a:t>
            </a:r>
          </a:p>
          <a:p>
            <a:r>
              <a:rPr kumimoji="1" lang="ko-KR" altLang="en-US"/>
              <a:t>서로 다르지만</a:t>
            </a:r>
            <a:r>
              <a:rPr kumimoji="1" lang="en-US" altLang="ko-KR"/>
              <a:t>,</a:t>
            </a:r>
            <a:r>
              <a:rPr kumimoji="1" lang="ko-KR" altLang="en-US"/>
              <a:t> 그냥 </a:t>
            </a:r>
            <a:r>
              <a:rPr kumimoji="1" lang="en-US" altLang="ko-KR"/>
              <a:t>AI = ML = DL</a:t>
            </a:r>
            <a:r>
              <a:rPr kumimoji="1" lang="ko-KR" altLang="en-US"/>
              <a:t> 이라 부른다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 </a:t>
            </a:r>
            <a:r>
              <a:rPr kumimoji="1" lang="en-US" altLang="ko-KR"/>
              <a:t>AI, ML, DL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60301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AI, ML, DL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2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7297" y="1747508"/>
            <a:ext cx="8089405" cy="4387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37215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err="1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조금 더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0113616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장점 </a:t>
            </a:r>
            <a:r>
              <a:rPr kumimoji="1" lang="en-US" altLang="ko-KR"/>
              <a:t>:</a:t>
            </a:r>
            <a:r>
              <a:rPr kumimoji="1" lang="ko-KR" altLang="en-US"/>
              <a:t> 대상 함수의 내부를 몰라도 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단점 </a:t>
            </a:r>
            <a:r>
              <a:rPr kumimoji="1" lang="en-US" altLang="ko-KR"/>
              <a:t>:</a:t>
            </a:r>
            <a:r>
              <a:rPr kumimoji="1" lang="ko-KR" altLang="en-US"/>
              <a:t> 비싸다</a:t>
            </a:r>
            <a:endParaRPr kumimoji="1" lang="en-US" altLang="ko-KR"/>
          </a:p>
          <a:p>
            <a:pPr lvl="1"/>
            <a:r>
              <a:rPr kumimoji="1" lang="ko-KR" altLang="en-US"/>
              <a:t>많은 데이터</a:t>
            </a:r>
            <a:r>
              <a:rPr kumimoji="1" lang="en-US" altLang="ko-KR"/>
              <a:t>,</a:t>
            </a:r>
            <a:r>
              <a:rPr kumimoji="1" lang="ko-KR" altLang="en-US"/>
              <a:t> 많은 연산량</a:t>
            </a:r>
            <a:endParaRPr kumimoji="1" lang="en-US" altLang="ko-KR"/>
          </a:p>
          <a:p>
            <a:endParaRPr kumimoji="1" lang="en-US" altLang="ko-KR"/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장단점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885314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기존의 방법으로 이미 풀린 문제는 </a:t>
            </a:r>
            <a:r>
              <a:rPr kumimoji="1" lang="en-US" altLang="ko-KR"/>
              <a:t>ML</a:t>
            </a:r>
          </a:p>
          <a:p>
            <a:r>
              <a:rPr kumimoji="1" lang="ko-KR" altLang="en-US"/>
              <a:t>기존의 방법으로 못풀었는데 데이터가 있으면 </a:t>
            </a:r>
            <a:r>
              <a:rPr kumimoji="1" lang="en-US" altLang="ko-KR"/>
              <a:t>DL</a:t>
            </a:r>
          </a:p>
          <a:p>
            <a:pPr lvl="1"/>
            <a:r>
              <a:rPr kumimoji="1" lang="ko-KR" altLang="en-US"/>
              <a:t>바둑</a:t>
            </a:r>
            <a:r>
              <a:rPr kumimoji="1" lang="en-US" altLang="ko-KR"/>
              <a:t>,</a:t>
            </a:r>
            <a:r>
              <a:rPr kumimoji="1" lang="ko-KR" altLang="en-US"/>
              <a:t> 얼굴인식</a:t>
            </a:r>
            <a:r>
              <a:rPr kumimoji="1" lang="en-US" altLang="ko-KR"/>
              <a:t>,</a:t>
            </a:r>
            <a:r>
              <a:rPr kumimoji="1" lang="ko-KR" altLang="en-US"/>
              <a:t> 물체인식</a:t>
            </a:r>
            <a:r>
              <a:rPr kumimoji="1" lang="en-US" altLang="ko-KR"/>
              <a:t>,</a:t>
            </a:r>
            <a:r>
              <a:rPr kumimoji="1" lang="ko-KR" altLang="en-US"/>
              <a:t> 음성인식</a:t>
            </a:r>
            <a:r>
              <a:rPr kumimoji="1" lang="en-US" altLang="ko-KR"/>
              <a:t>,</a:t>
            </a:r>
            <a:r>
              <a:rPr kumimoji="1" lang="ko-KR" altLang="en-US"/>
              <a:t> 번역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ML</a:t>
            </a:r>
            <a:r>
              <a:rPr kumimoji="1" lang="ko-KR" altLang="en-US"/>
              <a:t>과 </a:t>
            </a:r>
            <a:r>
              <a:rPr kumimoji="1" lang="en-US" altLang="ko-KR"/>
              <a:t>DL</a:t>
            </a:r>
            <a:r>
              <a:rPr kumimoji="1" lang="ko-KR" altLang="en-US"/>
              <a:t>의 선택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65718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/>
              <a:t>model = build_model()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모델 구성</a:t>
            </a:r>
            <a:endParaRPr kumimoji="1" lang="en-US" altLang="ko-KR"/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for i in range(1000): // </a:t>
            </a:r>
            <a:r>
              <a:rPr kumimoji="1" lang="ko-KR" altLang="en-US"/>
              <a:t>모든 데이터에 대하여 </a:t>
            </a:r>
            <a:r>
              <a:rPr kumimoji="1" lang="en-US" altLang="ko-KR"/>
              <a:t>1000</a:t>
            </a:r>
            <a:r>
              <a:rPr kumimoji="1" lang="ko-KR" altLang="en-US"/>
              <a:t>번 반복</a:t>
            </a: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    model.fit(datas) 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model.save(‘my_model.h5’) // </a:t>
            </a:r>
            <a:r>
              <a:rPr kumimoji="1" lang="ko-KR" altLang="en-US"/>
              <a:t>저장</a:t>
            </a:r>
            <a:r>
              <a:rPr kumimoji="1" lang="en-US" altLang="ko-KR"/>
              <a:t>.</a:t>
            </a:r>
            <a:r>
              <a:rPr kumimoji="1" lang="ko-KR" altLang="en-US"/>
              <a:t> 파일 크기는 보통 </a:t>
            </a:r>
            <a:r>
              <a:rPr kumimoji="1" lang="en-US" altLang="ko-KR"/>
              <a:t>100</a:t>
            </a:r>
            <a:r>
              <a:rPr kumimoji="1" lang="ko-KR" altLang="en-US"/>
              <a:t>메가 단위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model = load(’my_model.h5’)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저장된 모델 로딩</a:t>
            </a: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predicted = model.predict(input)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예측 실행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실제 코드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9485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대 적용 분야 </a:t>
            </a:r>
            <a:r>
              <a:rPr kumimoji="1" lang="en-US" altLang="ko-KR"/>
              <a:t>:</a:t>
            </a:r>
            <a:r>
              <a:rPr kumimoji="1" lang="ko-KR" altLang="en-US"/>
              <a:t> 자연어</a:t>
            </a:r>
            <a:r>
              <a:rPr kumimoji="1" lang="en-US" altLang="ko-KR"/>
              <a:t>,</a:t>
            </a:r>
            <a:r>
              <a:rPr kumimoji="1" lang="ko-KR" altLang="en-US"/>
              <a:t> 영상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일부 작업은 이미 안정화 단계에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ko-KR" altLang="en-US"/>
              <a:t>영상분류</a:t>
            </a:r>
            <a:r>
              <a:rPr kumimoji="1" lang="en-US" altLang="ko-KR"/>
              <a:t>,</a:t>
            </a:r>
            <a:r>
              <a:rPr kumimoji="1" lang="ko-KR" altLang="en-US"/>
              <a:t> 영상인식</a:t>
            </a:r>
            <a:endParaRPr kumimoji="1" lang="en-US" altLang="ko-KR"/>
          </a:p>
          <a:p>
            <a:pPr lvl="1"/>
            <a:r>
              <a:rPr kumimoji="1" lang="en-US" altLang="ko-KR"/>
              <a:t>Keras</a:t>
            </a:r>
            <a:r>
              <a:rPr kumimoji="1" lang="ko-KR" altLang="en-US"/>
              <a:t>의 배포본에 포함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트렌드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상자 5"/>
          <p:cNvSpPr txBox="1"/>
          <p:nvPr/>
        </p:nvSpPr>
        <p:spPr>
          <a:xfrm>
            <a:off x="1041989" y="3955443"/>
            <a:ext cx="497603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/>
              <a:t>model = keras.vgg16.VGG16()</a:t>
            </a:r>
          </a:p>
          <a:p>
            <a:pPr lvl="1"/>
            <a:r>
              <a:rPr kumimoji="1" lang="en-US" altLang="ko-KR"/>
              <a:t>predicted = model.predict(image_data)</a:t>
            </a:r>
          </a:p>
        </p:txBody>
      </p:sp>
    </p:spTree>
    <p:extLst>
      <p:ext uri="{BB962C8B-B14F-4D97-AF65-F5344CB8AC3E}">
        <p14:creationId xmlns:p14="http://schemas.microsoft.com/office/powerpoint/2010/main" val="29961012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입출력 데이터 쌍을 구하기 어렵다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특히 출력 데이터</a:t>
            </a:r>
            <a:r>
              <a:rPr kumimoji="1" lang="en-US" altLang="ko-KR"/>
              <a:t>. </a:t>
            </a:r>
            <a:r>
              <a:rPr kumimoji="1" lang="ko-KR" altLang="en-US"/>
              <a:t>레이블링 데이터</a:t>
            </a:r>
            <a:r>
              <a:rPr kumimoji="1" lang="en-US" altLang="ko-KR"/>
              <a:t>(labeling data)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딥러닝의 큰 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56350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레이블링 데이터 문제를 해결하기 위한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비지도 학습 </a:t>
            </a:r>
            <a:r>
              <a:rPr kumimoji="1" lang="en-US" altLang="ko-KR"/>
              <a:t>:</a:t>
            </a:r>
            <a:r>
              <a:rPr kumimoji="1" lang="ko-KR" altLang="en-US"/>
              <a:t> 모델 구조를 통해 레이블링 데이터 없이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GAN</a:t>
            </a:r>
          </a:p>
          <a:p>
            <a:endParaRPr kumimoji="1" lang="en-US" altLang="ko-KR"/>
          </a:p>
          <a:p>
            <a:r>
              <a:rPr kumimoji="1" lang="ko-KR" altLang="en-US"/>
              <a:t>강화 학습 </a:t>
            </a:r>
            <a:r>
              <a:rPr kumimoji="1" lang="en-US" altLang="ko-KR"/>
              <a:t>:</a:t>
            </a:r>
            <a:r>
              <a:rPr kumimoji="1" lang="ko-KR" altLang="en-US"/>
              <a:t> 환경과 동적으로 연동하여 레이블링 데이터를 취득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비지도 학습</a:t>
            </a:r>
            <a:r>
              <a:rPr kumimoji="1" lang="en-US" altLang="ko-KR"/>
              <a:t>,</a:t>
            </a:r>
            <a:r>
              <a:rPr kumimoji="1" lang="ko-KR" altLang="en-US"/>
              <a:t> 강화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711" y="4125433"/>
            <a:ext cx="3452229" cy="218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7548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스마트 팩토리 빅데이터 플랫폼 개발과 적용기술_수정" id="{3CD0A48B-7DEB-FA4F-8987-673AA658796E}" vid="{B0733983-B516-694E-BE1B-A0ACE71AD11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37464</TotalTime>
  <Words>4727</Words>
  <Application>Microsoft Office PowerPoint</Application>
  <PresentationFormat>화면 슬라이드 쇼(4:3)</PresentationFormat>
  <Paragraphs>1248</Paragraphs>
  <Slides>229</Slides>
  <Notes>27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229</vt:i4>
      </vt:variant>
    </vt:vector>
  </HeadingPairs>
  <TitlesOfParts>
    <vt:vector size="230" baseType="lpstr">
      <vt:lpstr>1_Office 테마</vt:lpstr>
      <vt:lpstr>PowerPoint 프레젠테이션</vt:lpstr>
      <vt:lpstr>PowerPoint 프레젠테이션</vt:lpstr>
      <vt:lpstr>귤 익은 것 분류하기 - 사람</vt:lpstr>
      <vt:lpstr>귤 익은 것 분류하기 - 로봇</vt:lpstr>
      <vt:lpstr>귤 익은 것 분류하기 - 로봇</vt:lpstr>
      <vt:lpstr>사과 익은 거 분류하기 - 로봇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 – 찾았다!</vt:lpstr>
      <vt:lpstr>분류기</vt:lpstr>
      <vt:lpstr>용어</vt:lpstr>
      <vt:lpstr>PowerPoint 프레젠테이션</vt:lpstr>
      <vt:lpstr>사과 분류 적용</vt:lpstr>
      <vt:lpstr>사과 분류 적용 </vt:lpstr>
      <vt:lpstr>기준을 다시 찾자 – 색깔을 고려</vt:lpstr>
      <vt:lpstr>기준을 다시 찾자 – 색깔을 고려</vt:lpstr>
      <vt:lpstr>기준을 다시 찾자 – 가르자</vt:lpstr>
      <vt:lpstr>기준이 선이다</vt:lpstr>
      <vt:lpstr>새 기준의 의미</vt:lpstr>
      <vt:lpstr>처음이자 마지막 수식</vt:lpstr>
      <vt:lpstr>선</vt:lpstr>
      <vt:lpstr>선과 점</vt:lpstr>
      <vt:lpstr>점의 값</vt:lpstr>
      <vt:lpstr>선으로 구분된 영역</vt:lpstr>
      <vt:lpstr>기준을 찾는다는 건</vt:lpstr>
      <vt:lpstr>PowerPoint 프레젠테이션</vt:lpstr>
      <vt:lpstr>선식의 다른 표현</vt:lpstr>
      <vt:lpstr>그림 표현의 예</vt:lpstr>
      <vt:lpstr>익은 사과</vt:lpstr>
      <vt:lpstr>안 익은 사과</vt:lpstr>
      <vt:lpstr>그림 표현</vt:lpstr>
      <vt:lpstr>잘못된 분류</vt:lpstr>
      <vt:lpstr>그림 표현</vt:lpstr>
      <vt:lpstr>선 조정 필요</vt:lpstr>
      <vt:lpstr>선 조정 아이디어</vt:lpstr>
      <vt:lpstr>선 조정 아이디어</vt:lpstr>
      <vt:lpstr>선 조정 아이디어</vt:lpstr>
      <vt:lpstr>선 조정 예</vt:lpstr>
      <vt:lpstr>선 조정 예</vt:lpstr>
      <vt:lpstr>선의 학습 실 예 </vt:lpstr>
      <vt:lpstr>선의 학습 실 예</vt:lpstr>
      <vt:lpstr>선을 찾을 수 있다</vt:lpstr>
      <vt:lpstr>용어</vt:lpstr>
      <vt:lpstr>PowerPoint 프레젠테이션</vt:lpstr>
      <vt:lpstr>비용 함수(Cost Function)</vt:lpstr>
      <vt:lpstr>학습과 비용함수</vt:lpstr>
      <vt:lpstr>경사 하강법(Gradient Descent)</vt:lpstr>
      <vt:lpstr>사과 예에서 학습방법</vt:lpstr>
      <vt:lpstr>경사하강법 알고리즘들</vt:lpstr>
      <vt:lpstr>PowerPoint 프레젠테이션</vt:lpstr>
      <vt:lpstr>신경세포</vt:lpstr>
      <vt:lpstr>신경세포와 유사</vt:lpstr>
      <vt:lpstr>퍼셉트론(Perceptron)</vt:lpstr>
      <vt:lpstr>퍼셉트론의 한계</vt:lpstr>
      <vt:lpstr>선형 분리 여부</vt:lpstr>
      <vt:lpstr>선형 분리 불가 문제의 해결법</vt:lpstr>
      <vt:lpstr>MLP(Multi Layer Perceptron)</vt:lpstr>
      <vt:lpstr>퍼셉트론의 능력</vt:lpstr>
      <vt:lpstr> 온라인 시뮬레이션</vt:lpstr>
      <vt:lpstr>숫자 인식의 예</vt:lpstr>
      <vt:lpstr>PowerPoint 프레젠테이션</vt:lpstr>
      <vt:lpstr>DNN의 능력</vt:lpstr>
      <vt:lpstr>DNN의 함수 근사화 능력</vt:lpstr>
      <vt:lpstr>함수</vt:lpstr>
      <vt:lpstr>학습</vt:lpstr>
      <vt:lpstr>학습</vt:lpstr>
      <vt:lpstr>학습</vt:lpstr>
      <vt:lpstr>학습</vt:lpstr>
      <vt:lpstr>학습</vt:lpstr>
      <vt:lpstr>함수를 근사화 한 것이다</vt:lpstr>
      <vt:lpstr>단순, 하지만 강력한 방법</vt:lpstr>
      <vt:lpstr>함수 예</vt:lpstr>
      <vt:lpstr>함수 예</vt:lpstr>
      <vt:lpstr>함수 예</vt:lpstr>
      <vt:lpstr>함수 예</vt:lpstr>
      <vt:lpstr>함수 예</vt:lpstr>
      <vt:lpstr>딥러닝</vt:lpstr>
      <vt:lpstr>PowerPoint 프레젠테이션</vt:lpstr>
      <vt:lpstr> 인공지능(AI; Artificial Intelligence)</vt:lpstr>
      <vt:lpstr>머신러닝(ML; Machine Learning)</vt:lpstr>
      <vt:lpstr>딥러닝(DL; Deep Learning)</vt:lpstr>
      <vt:lpstr>2012년 AI 부활</vt:lpstr>
      <vt:lpstr>2016년 화려한 복귀</vt:lpstr>
      <vt:lpstr>심층신경망(DNN)과 신경망(NN)</vt:lpstr>
      <vt:lpstr> AI, ML, DL</vt:lpstr>
      <vt:lpstr>AI, ML, DL</vt:lpstr>
      <vt:lpstr>PowerPoint 프레젠테이션</vt:lpstr>
      <vt:lpstr>딥러닝 장단점</vt:lpstr>
      <vt:lpstr>ML과 DL의 선택</vt:lpstr>
      <vt:lpstr>딥러닝 실제 코드</vt:lpstr>
      <vt:lpstr>딥러닝 트렌드</vt:lpstr>
      <vt:lpstr>딥러닝의 큰 단점</vt:lpstr>
      <vt:lpstr>비지도 학습, 강화 학습</vt:lpstr>
      <vt:lpstr>PowerPoint 프레젠테이션</vt:lpstr>
      <vt:lpstr>DNN 적용</vt:lpstr>
      <vt:lpstr>입력</vt:lpstr>
      <vt:lpstr>예측 결과</vt:lpstr>
      <vt:lpstr>학습된 DNN</vt:lpstr>
      <vt:lpstr>시뮬레이션이 가능하면</vt:lpstr>
      <vt:lpstr>PowerPoint 프레젠테이션</vt:lpstr>
      <vt:lpstr>Cost Function 종류</vt:lpstr>
      <vt:lpstr>Optimizer 종류</vt:lpstr>
      <vt:lpstr>Overfitting 방지법 종류</vt:lpstr>
      <vt:lpstr>활성화 함수 종류</vt:lpstr>
      <vt:lpstr>학습율</vt:lpstr>
      <vt:lpstr>SoftMax</vt:lpstr>
      <vt:lpstr>Gradient Descent</vt:lpstr>
      <vt:lpstr>BackPropagation</vt:lpstr>
      <vt:lpstr>PowerPoint 프레젠테이션</vt:lpstr>
      <vt:lpstr>CNN(Convolutional NN) 구조</vt:lpstr>
      <vt:lpstr>Convolution Filter</vt:lpstr>
      <vt:lpstr>Convolution Filter - 의미</vt:lpstr>
      <vt:lpstr>Convolution Filter - Stride</vt:lpstr>
      <vt:lpstr>Convolution Filter - Padding</vt:lpstr>
      <vt:lpstr>Max Pooling</vt:lpstr>
      <vt:lpstr>특징 추출과 분류</vt:lpstr>
      <vt:lpstr>CNN 성능</vt:lpstr>
      <vt:lpstr>PowerPoint 프레젠테이션</vt:lpstr>
      <vt:lpstr>영상과 픽셀</vt:lpstr>
      <vt:lpstr>픽셀의 값</vt:lpstr>
      <vt:lpstr>픽셀의 값</vt:lpstr>
      <vt:lpstr>픽셀의 값</vt:lpstr>
      <vt:lpstr>영상 데이터</vt:lpstr>
      <vt:lpstr>영상 파일 포멧</vt:lpstr>
      <vt:lpstr>PowerPoint 프레젠테이션</vt:lpstr>
      <vt:lpstr>분류(Classification)</vt:lpstr>
      <vt:lpstr>ImageNet</vt:lpstr>
      <vt:lpstr>분류기 DNN의 입력</vt:lpstr>
      <vt:lpstr>분류기 DNN의 출력</vt:lpstr>
      <vt:lpstr>영상 분류 현황</vt:lpstr>
      <vt:lpstr>ILSVRC</vt:lpstr>
      <vt:lpstr>공개된 모델</vt:lpstr>
      <vt:lpstr>PowerPoint 프레젠테이션</vt:lpstr>
      <vt:lpstr>CNN의 구조</vt:lpstr>
      <vt:lpstr>우승 모델</vt:lpstr>
      <vt:lpstr>커스텀 데이타</vt:lpstr>
      <vt:lpstr>우승 모델 재활용</vt:lpstr>
      <vt:lpstr>전이 학습</vt:lpstr>
      <vt:lpstr>PowerPoint 프레젠테이션</vt:lpstr>
      <vt:lpstr>Jupyter Notebook</vt:lpstr>
      <vt:lpstr>Jupyter Notebook</vt:lpstr>
      <vt:lpstr>Google 클라우드의 Colab</vt:lpstr>
      <vt:lpstr>Google 계정 필요</vt:lpstr>
      <vt:lpstr>Colab 첫 화면</vt:lpstr>
      <vt:lpstr>PowerPoint 프레젠테이션</vt:lpstr>
      <vt:lpstr>VGG 16</vt:lpstr>
      <vt:lpstr>VGG16 구조</vt:lpstr>
      <vt:lpstr>PowerPoint 프레젠테이션</vt:lpstr>
      <vt:lpstr>데이터 준비</vt:lpstr>
      <vt:lpstr>데이터 준비</vt:lpstr>
      <vt:lpstr>원 VGG 모습</vt:lpstr>
      <vt:lpstr>새로 학습 시의 VGG 모습</vt:lpstr>
      <vt:lpstr>데이터 전처리</vt:lpstr>
      <vt:lpstr>레이블링 데이타</vt:lpstr>
      <vt:lpstr>데이터 증강</vt:lpstr>
      <vt:lpstr>PowerPoint 프레젠테이션</vt:lpstr>
      <vt:lpstr>ResNet</vt:lpstr>
      <vt:lpstr>ResNet 구조</vt:lpstr>
      <vt:lpstr>PowerPoint 프레젠테이션</vt:lpstr>
      <vt:lpstr>RNN(Recurrent NN)</vt:lpstr>
      <vt:lpstr>입출력 예</vt:lpstr>
      <vt:lpstr>RNN(Recurrent NN)</vt:lpstr>
      <vt:lpstr>LSTM(Long Short Term Memory)</vt:lpstr>
      <vt:lpstr>PowerPoint 프레젠테이션</vt:lpstr>
      <vt:lpstr>단어를 표현하는 방법</vt:lpstr>
      <vt:lpstr>구조</vt:lpstr>
      <vt:lpstr>임베딩된 결과</vt:lpstr>
      <vt:lpstr>PowerPoint 프레젠테이션</vt:lpstr>
      <vt:lpstr>강화 학습</vt:lpstr>
      <vt:lpstr>DQN(Deep Q Network)</vt:lpstr>
      <vt:lpstr>강화학습의 의미</vt:lpstr>
      <vt:lpstr>강화학습 예 - 아타리</vt:lpstr>
      <vt:lpstr>강화학습 예 - 쿠키런</vt:lpstr>
      <vt:lpstr>PowerPoint 프레젠테이션</vt:lpstr>
      <vt:lpstr>GAN 결과 예</vt:lpstr>
      <vt:lpstr>GAN 결과 예</vt:lpstr>
      <vt:lpstr>GAN 결과 예</vt:lpstr>
      <vt:lpstr>구조</vt:lpstr>
      <vt:lpstr>Generative Adversarial Networks</vt:lpstr>
      <vt:lpstr>판별기(discriminator)의 목적</vt:lpstr>
      <vt:lpstr>판별기(discriminator)의 비용함수</vt:lpstr>
      <vt:lpstr>생성기(generator)의 목적</vt:lpstr>
      <vt:lpstr>생성기(generator)의 비용함수</vt:lpstr>
      <vt:lpstr>개별 학습</vt:lpstr>
      <vt:lpstr>학습이 완료되면</vt:lpstr>
      <vt:lpstr>GAN의 의미 – 레이블링 데이타 없이</vt:lpstr>
      <vt:lpstr>GAN의 의미 - 생성기 학습을 위한 판별기</vt:lpstr>
      <vt:lpstr>GAN의 의미</vt:lpstr>
      <vt:lpstr>생성기 입력으로 사용한 노이즈</vt:lpstr>
      <vt:lpstr>잠재 공간의 다른 점</vt:lpstr>
      <vt:lpstr>GAN 다른 예</vt:lpstr>
      <vt:lpstr>잠재 공간 상의 중간 점</vt:lpstr>
      <vt:lpstr>중간점 다른 예</vt:lpstr>
      <vt:lpstr>PowerPoint 프레젠테이션</vt:lpstr>
      <vt:lpstr>영상 인식(image recognition)</vt:lpstr>
      <vt:lpstr>탐지(detection)와 분류(classification)</vt:lpstr>
      <vt:lpstr>영상 인식 현황</vt:lpstr>
      <vt:lpstr>영상인식 작업 요약</vt:lpstr>
      <vt:lpstr>영상 인식 모델</vt:lpstr>
      <vt:lpstr>영역 찾기와 분류를 순차적으로</vt:lpstr>
      <vt:lpstr>영역 찾기와 분류를 동시에</vt:lpstr>
      <vt:lpstr>성능</vt:lpstr>
      <vt:lpstr>성능 지표</vt:lpstr>
      <vt:lpstr>성능 지표 - IoU</vt:lpstr>
      <vt:lpstr>성능 지표 - mAP, AR</vt:lpstr>
      <vt:lpstr>PowerPoint 프레젠테이션</vt:lpstr>
      <vt:lpstr>YOLO3</vt:lpstr>
      <vt:lpstr>성능</vt:lpstr>
      <vt:lpstr>탐지 방식</vt:lpstr>
      <vt:lpstr>구조</vt:lpstr>
      <vt:lpstr>각 셀의 탐지</vt:lpstr>
      <vt:lpstr>PowerPoint 프레젠테이션</vt:lpstr>
      <vt:lpstr>VOC 데이터 포멧</vt:lpstr>
      <vt:lpstr>레이블링 데이타 파일 예</vt:lpstr>
      <vt:lpstr>레이블링 툴</vt:lpstr>
      <vt:lpstr>darknet의 레이블링 데이터 포멧</vt:lpstr>
      <vt:lpstr>레이블링 데이터 파일 예</vt:lpstr>
      <vt:lpstr>레이블링 데이터 포멧</vt:lpstr>
      <vt:lpstr>VOC 포멧을 darknet 포멧으로 변환</vt:lpstr>
      <vt:lpstr>전이학습</vt:lpstr>
      <vt:lpstr>PowerPoint 프레젠테이션</vt:lpstr>
      <vt:lpstr>SSD</vt:lpstr>
      <vt:lpstr>SSD 구조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CS_64bit</cp:lastModifiedBy>
  <cp:revision>580</cp:revision>
  <cp:lastPrinted>2017-06-08T03:54:08Z</cp:lastPrinted>
  <dcterms:created xsi:type="dcterms:W3CDTF">2017-05-08T00:37:53Z</dcterms:created>
  <dcterms:modified xsi:type="dcterms:W3CDTF">2019-08-07T04:04:09Z</dcterms:modified>
</cp:coreProperties>
</file>